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4a" Extension="m4a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Inter" charset="1" panose="02000503000000020004"/>
      <p:regular r:id="rId16"/>
    </p:embeddedFont>
    <p:embeddedFont>
      <p:font typeface="Petrona Bold" charset="1" panose="00000000000000000000"/>
      <p:regular r:id="rId17"/>
    </p:embeddedFont>
    <p:embeddedFont>
      <p:font typeface="Inter Bold" charset="1" panose="02000503000000020004"/>
      <p:regular r:id="rId18"/>
    </p:embeddedFont>
    <p:embeddedFont>
      <p:font typeface="Arimo" charset="1" panose="020B06040202020202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30.jpeg" Type="http://schemas.openxmlformats.org/officeDocument/2006/relationships/image"/><Relationship Id="rId6" Target="../media/aAGmPjurfhQ.m4a" Type="http://schemas.microsoft.com/office/2007/relationships/media"/><Relationship Id="rId7" Target="../media/aAGmPjurfhQ.m4a" Type="http://schemas.openxmlformats.org/officeDocument/2006/relationships/audio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12" Target="../media/image15.png" Type="http://schemas.openxmlformats.org/officeDocument/2006/relationships/image"/><Relationship Id="rId13" Target="../media/image16.png" Type="http://schemas.openxmlformats.org/officeDocument/2006/relationships/image"/><Relationship Id="rId14" Target="../media/image17.svg" Type="http://schemas.openxmlformats.org/officeDocument/2006/relationships/image"/><Relationship Id="rId2" Target="../media/image1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24.png" Type="http://schemas.openxmlformats.org/officeDocument/2006/relationships/image"/><Relationship Id="rId5" Target="../media/image2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430000" y="0"/>
            <a:ext cx="6858000" cy="10287000"/>
            <a:chOff x="0" y="0"/>
            <a:chExt cx="91440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14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775992" y="1043578"/>
            <a:ext cx="4372423" cy="385610"/>
            <a:chOff x="0" y="0"/>
            <a:chExt cx="5829897" cy="51414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829808" cy="514096"/>
            </a:xfrm>
            <a:custGeom>
              <a:avLst/>
              <a:gdLst/>
              <a:ahLst/>
              <a:cxnLst/>
              <a:rect r="r" b="b" t="t" l="l"/>
              <a:pathLst>
                <a:path h="514096" w="5829808">
                  <a:moveTo>
                    <a:pt x="0" y="99314"/>
                  </a:moveTo>
                  <a:cubicBezTo>
                    <a:pt x="0" y="44450"/>
                    <a:pt x="44450" y="0"/>
                    <a:pt x="99314" y="0"/>
                  </a:cubicBezTo>
                  <a:lnTo>
                    <a:pt x="5730494" y="0"/>
                  </a:lnTo>
                  <a:cubicBezTo>
                    <a:pt x="5785358" y="0"/>
                    <a:pt x="5829808" y="44450"/>
                    <a:pt x="5829808" y="99314"/>
                  </a:cubicBezTo>
                  <a:lnTo>
                    <a:pt x="5829808" y="414782"/>
                  </a:lnTo>
                  <a:cubicBezTo>
                    <a:pt x="5829808" y="469646"/>
                    <a:pt x="5785358" y="514096"/>
                    <a:pt x="5730494" y="514096"/>
                  </a:cubicBezTo>
                  <a:lnTo>
                    <a:pt x="99314" y="514096"/>
                  </a:lnTo>
                  <a:cubicBezTo>
                    <a:pt x="44450" y="514096"/>
                    <a:pt x="0" y="469646"/>
                    <a:pt x="0" y="414782"/>
                  </a:cubicBezTo>
                  <a:close/>
                </a:path>
              </a:pathLst>
            </a:custGeom>
            <a:solidFill>
              <a:srgbClr val="1C113B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908895" y="1081383"/>
            <a:ext cx="4106618" cy="281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37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DOSSIER ESTRATÉGICO · 16 DE MARZO DE 2026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75992" y="1479499"/>
            <a:ext cx="6564068" cy="746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87"/>
              </a:lnSpc>
            </a:pPr>
            <a:r>
              <a:rPr lang="en-US" sz="456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Macelesa Group Holding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75992" y="2447925"/>
            <a:ext cx="9878016" cy="986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8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Transformación societaria de </a:t>
            </a:r>
            <a:r>
              <a:rPr lang="en-US" sz="1687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Macelesa Servicios Profesionales SLU</a:t>
            </a:r>
            <a:r>
              <a:rPr lang="en-US" sz="168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hacia una estructura de grupo empresarial. Una decisión estratégica para proteger el patrimonio, optimizar la fiscalidad y preparar el crecimiento.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71230" y="3624558"/>
            <a:ext cx="9887541" cy="2798559"/>
            <a:chOff x="0" y="0"/>
            <a:chExt cx="13183387" cy="373141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350" y="6350"/>
              <a:ext cx="13170663" cy="3718814"/>
            </a:xfrm>
            <a:custGeom>
              <a:avLst/>
              <a:gdLst/>
              <a:ahLst/>
              <a:cxnLst/>
              <a:rect r="r" b="b" t="t" l="l"/>
              <a:pathLst>
                <a:path h="3718814" w="13170663">
                  <a:moveTo>
                    <a:pt x="0" y="124206"/>
                  </a:moveTo>
                  <a:cubicBezTo>
                    <a:pt x="0" y="55626"/>
                    <a:pt x="55753" y="0"/>
                    <a:pt x="124460" y="0"/>
                  </a:cubicBezTo>
                  <a:lnTo>
                    <a:pt x="13046202" y="0"/>
                  </a:lnTo>
                  <a:cubicBezTo>
                    <a:pt x="13114910" y="0"/>
                    <a:pt x="13170663" y="55626"/>
                    <a:pt x="13170663" y="124206"/>
                  </a:cubicBezTo>
                  <a:lnTo>
                    <a:pt x="13170663" y="3594608"/>
                  </a:lnTo>
                  <a:cubicBezTo>
                    <a:pt x="13170663" y="3663188"/>
                    <a:pt x="13114910" y="3718814"/>
                    <a:pt x="13046202" y="3718814"/>
                  </a:cubicBezTo>
                  <a:lnTo>
                    <a:pt x="124460" y="3718814"/>
                  </a:lnTo>
                  <a:cubicBezTo>
                    <a:pt x="55753" y="3718814"/>
                    <a:pt x="0" y="3663188"/>
                    <a:pt x="0" y="3594608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183363" cy="3731514"/>
            </a:xfrm>
            <a:custGeom>
              <a:avLst/>
              <a:gdLst/>
              <a:ahLst/>
              <a:cxnLst/>
              <a:rect r="r" b="b" t="t" l="l"/>
              <a:pathLst>
                <a:path h="3731514" w="13183363">
                  <a:moveTo>
                    <a:pt x="0" y="130556"/>
                  </a:moveTo>
                  <a:cubicBezTo>
                    <a:pt x="0" y="58420"/>
                    <a:pt x="58547" y="0"/>
                    <a:pt x="130810" y="0"/>
                  </a:cubicBezTo>
                  <a:lnTo>
                    <a:pt x="13052552" y="0"/>
                  </a:lnTo>
                  <a:lnTo>
                    <a:pt x="13052552" y="6350"/>
                  </a:lnTo>
                  <a:lnTo>
                    <a:pt x="13052552" y="0"/>
                  </a:lnTo>
                  <a:cubicBezTo>
                    <a:pt x="13124814" y="0"/>
                    <a:pt x="13183363" y="58420"/>
                    <a:pt x="13183363" y="130556"/>
                  </a:cubicBezTo>
                  <a:lnTo>
                    <a:pt x="13177013" y="130556"/>
                  </a:lnTo>
                  <a:lnTo>
                    <a:pt x="13183363" y="130556"/>
                  </a:lnTo>
                  <a:lnTo>
                    <a:pt x="13183363" y="3600958"/>
                  </a:lnTo>
                  <a:lnTo>
                    <a:pt x="13177013" y="3600958"/>
                  </a:lnTo>
                  <a:lnTo>
                    <a:pt x="13183363" y="3600958"/>
                  </a:lnTo>
                  <a:cubicBezTo>
                    <a:pt x="13183363" y="3673094"/>
                    <a:pt x="13124814" y="3731514"/>
                    <a:pt x="13052552" y="3731514"/>
                  </a:cubicBezTo>
                  <a:lnTo>
                    <a:pt x="13052552" y="3725164"/>
                  </a:lnTo>
                  <a:lnTo>
                    <a:pt x="13052552" y="3731514"/>
                  </a:lnTo>
                  <a:lnTo>
                    <a:pt x="130810" y="3731514"/>
                  </a:lnTo>
                  <a:lnTo>
                    <a:pt x="130810" y="3725164"/>
                  </a:lnTo>
                  <a:lnTo>
                    <a:pt x="130810" y="3731514"/>
                  </a:lnTo>
                  <a:cubicBezTo>
                    <a:pt x="58547" y="3731514"/>
                    <a:pt x="0" y="3673094"/>
                    <a:pt x="0" y="3600958"/>
                  </a:cubicBezTo>
                  <a:lnTo>
                    <a:pt x="0" y="130556"/>
                  </a:lnTo>
                  <a:lnTo>
                    <a:pt x="6350" y="130556"/>
                  </a:lnTo>
                  <a:lnTo>
                    <a:pt x="0" y="130556"/>
                  </a:lnTo>
                  <a:moveTo>
                    <a:pt x="12700" y="130556"/>
                  </a:moveTo>
                  <a:lnTo>
                    <a:pt x="12700" y="3600958"/>
                  </a:lnTo>
                  <a:lnTo>
                    <a:pt x="6350" y="3600958"/>
                  </a:lnTo>
                  <a:lnTo>
                    <a:pt x="12700" y="3600958"/>
                  </a:lnTo>
                  <a:cubicBezTo>
                    <a:pt x="12700" y="3665982"/>
                    <a:pt x="65532" y="3718814"/>
                    <a:pt x="130810" y="3718814"/>
                  </a:cubicBezTo>
                  <a:lnTo>
                    <a:pt x="13052552" y="3718814"/>
                  </a:lnTo>
                  <a:cubicBezTo>
                    <a:pt x="13117830" y="3718814"/>
                    <a:pt x="13170663" y="3666109"/>
                    <a:pt x="13170663" y="3600958"/>
                  </a:cubicBezTo>
                  <a:lnTo>
                    <a:pt x="13170663" y="130556"/>
                  </a:lnTo>
                  <a:cubicBezTo>
                    <a:pt x="13170663" y="65532"/>
                    <a:pt x="13117830" y="12700"/>
                    <a:pt x="13052552" y="12700"/>
                  </a:cubicBezTo>
                  <a:lnTo>
                    <a:pt x="130810" y="12700"/>
                  </a:lnTo>
                  <a:lnTo>
                    <a:pt x="130810" y="6350"/>
                  </a:lnTo>
                  <a:lnTo>
                    <a:pt x="130810" y="12700"/>
                  </a:lnTo>
                  <a:cubicBezTo>
                    <a:pt x="65532" y="12700"/>
                    <a:pt x="12700" y="65405"/>
                    <a:pt x="12700" y="130556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785517" y="3638845"/>
            <a:ext cx="4929483" cy="1543050"/>
            <a:chOff x="0" y="0"/>
            <a:chExt cx="6572644" cy="2057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572631" cy="2057400"/>
            </a:xfrm>
            <a:custGeom>
              <a:avLst/>
              <a:gdLst/>
              <a:ahLst/>
              <a:cxnLst/>
              <a:rect r="r" b="b" t="t" l="l"/>
              <a:pathLst>
                <a:path h="2057400" w="6572631">
                  <a:moveTo>
                    <a:pt x="0" y="124206"/>
                  </a:moveTo>
                  <a:cubicBezTo>
                    <a:pt x="0" y="55626"/>
                    <a:pt x="55626" y="0"/>
                    <a:pt x="124206" y="0"/>
                  </a:cubicBezTo>
                  <a:lnTo>
                    <a:pt x="6448425" y="0"/>
                  </a:lnTo>
                  <a:cubicBezTo>
                    <a:pt x="6517005" y="0"/>
                    <a:pt x="6572631" y="55626"/>
                    <a:pt x="6572631" y="124206"/>
                  </a:cubicBezTo>
                  <a:lnTo>
                    <a:pt x="6572631" y="1933194"/>
                  </a:lnTo>
                  <a:cubicBezTo>
                    <a:pt x="6572631" y="2001774"/>
                    <a:pt x="6517005" y="2057400"/>
                    <a:pt x="6448425" y="2057400"/>
                  </a:cubicBezTo>
                  <a:lnTo>
                    <a:pt x="124206" y="2057400"/>
                  </a:lnTo>
                  <a:cubicBezTo>
                    <a:pt x="55626" y="2057400"/>
                    <a:pt x="0" y="2001774"/>
                    <a:pt x="0" y="1933194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007116" y="3841404"/>
            <a:ext cx="3142212" cy="382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2249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Facturación Proyectada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07116" y="4289974"/>
            <a:ext cx="4486275" cy="354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8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800.000 € en el ejercicio actual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5715000" y="3638845"/>
            <a:ext cx="4929483" cy="1543050"/>
            <a:chOff x="0" y="0"/>
            <a:chExt cx="6572644" cy="20574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572631" cy="2057400"/>
            </a:xfrm>
            <a:custGeom>
              <a:avLst/>
              <a:gdLst/>
              <a:ahLst/>
              <a:cxnLst/>
              <a:rect r="r" b="b" t="t" l="l"/>
              <a:pathLst>
                <a:path h="2057400" w="6572631">
                  <a:moveTo>
                    <a:pt x="0" y="0"/>
                  </a:moveTo>
                  <a:lnTo>
                    <a:pt x="6572631" y="0"/>
                  </a:lnTo>
                  <a:lnTo>
                    <a:pt x="6572631" y="2057400"/>
                  </a:lnTo>
                  <a:lnTo>
                    <a:pt x="0" y="2057400"/>
                  </a:lnTo>
                  <a:close/>
                </a:path>
              </a:pathLst>
            </a:custGeom>
            <a:solidFill>
              <a:srgbClr val="2F1D63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5715000" y="3638845"/>
            <a:ext cx="28575" cy="1543050"/>
            <a:chOff x="0" y="0"/>
            <a:chExt cx="38100" cy="20574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8100" cy="2057400"/>
            </a:xfrm>
            <a:custGeom>
              <a:avLst/>
              <a:gdLst/>
              <a:ahLst/>
              <a:cxnLst/>
              <a:rect r="r" b="b" t="t" l="l"/>
              <a:pathLst>
                <a:path h="2057400" w="38100">
                  <a:moveTo>
                    <a:pt x="0" y="19050"/>
                  </a:moveTo>
                  <a:cubicBezTo>
                    <a:pt x="0" y="8509"/>
                    <a:pt x="8509" y="0"/>
                    <a:pt x="19050" y="0"/>
                  </a:cubicBezTo>
                  <a:cubicBezTo>
                    <a:pt x="29591" y="0"/>
                    <a:pt x="38100" y="8509"/>
                    <a:pt x="38100" y="19050"/>
                  </a:cubicBezTo>
                  <a:lnTo>
                    <a:pt x="38100" y="2038350"/>
                  </a:lnTo>
                  <a:cubicBezTo>
                    <a:pt x="38100" y="2048891"/>
                    <a:pt x="29591" y="2057400"/>
                    <a:pt x="19050" y="2057400"/>
                  </a:cubicBezTo>
                  <a:cubicBezTo>
                    <a:pt x="8509" y="2057400"/>
                    <a:pt x="0" y="2048891"/>
                    <a:pt x="0" y="2038350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5936609" y="3841404"/>
            <a:ext cx="2910183" cy="382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2249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CIF Operativa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936609" y="4289974"/>
            <a:ext cx="4486275" cy="670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8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B90299751 · Macelesa Servicios Profesionales SLU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785517" y="5181895"/>
            <a:ext cx="9858966" cy="1226934"/>
            <a:chOff x="0" y="0"/>
            <a:chExt cx="13145287" cy="163591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3145263" cy="1635887"/>
            </a:xfrm>
            <a:custGeom>
              <a:avLst/>
              <a:gdLst/>
              <a:ahLst/>
              <a:cxnLst/>
              <a:rect r="r" b="b" t="t" l="l"/>
              <a:pathLst>
                <a:path h="1635887" w="13145263">
                  <a:moveTo>
                    <a:pt x="0" y="0"/>
                  </a:moveTo>
                  <a:lnTo>
                    <a:pt x="13145263" y="0"/>
                  </a:lnTo>
                  <a:lnTo>
                    <a:pt x="13145263" y="1635887"/>
                  </a:lnTo>
                  <a:lnTo>
                    <a:pt x="0" y="1635887"/>
                  </a:lnTo>
                  <a:close/>
                </a:path>
              </a:pathLst>
            </a:custGeom>
            <a:solidFill>
              <a:srgbClr val="2F1D63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785517" y="5181895"/>
            <a:ext cx="9858966" cy="28575"/>
            <a:chOff x="0" y="0"/>
            <a:chExt cx="13145287" cy="381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3145263" cy="38100"/>
            </a:xfrm>
            <a:custGeom>
              <a:avLst/>
              <a:gdLst/>
              <a:ahLst/>
              <a:cxnLst/>
              <a:rect r="r" b="b" t="t" l="l"/>
              <a:pathLst>
                <a:path h="38100" w="13145263">
                  <a:moveTo>
                    <a:pt x="0" y="19050"/>
                  </a:moveTo>
                  <a:cubicBezTo>
                    <a:pt x="0" y="8509"/>
                    <a:pt x="8509" y="0"/>
                    <a:pt x="19050" y="0"/>
                  </a:cubicBezTo>
                  <a:lnTo>
                    <a:pt x="13126213" y="0"/>
                  </a:lnTo>
                  <a:cubicBezTo>
                    <a:pt x="13136753" y="0"/>
                    <a:pt x="13145263" y="8509"/>
                    <a:pt x="13145263" y="19050"/>
                  </a:cubicBezTo>
                  <a:cubicBezTo>
                    <a:pt x="13145263" y="29591"/>
                    <a:pt x="13136753" y="38100"/>
                    <a:pt x="13126213" y="38100"/>
                  </a:cubicBezTo>
                  <a:lnTo>
                    <a:pt x="19050" y="38100"/>
                  </a:lnTo>
                  <a:cubicBezTo>
                    <a:pt x="8509" y="38100"/>
                    <a:pt x="0" y="29591"/>
                    <a:pt x="0" y="19050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1007116" y="5384454"/>
            <a:ext cx="2910183" cy="382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2249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Plazo de Ejecución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07116" y="5833024"/>
            <a:ext cx="9415758" cy="354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8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3 meses · Plan por fases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4112714" y="6758140"/>
            <a:ext cx="3204572" cy="2272751"/>
            <a:chOff x="0" y="0"/>
            <a:chExt cx="4272763" cy="3030334"/>
          </a:xfrm>
        </p:grpSpPr>
        <p:sp>
          <p:nvSpPr>
            <p:cNvPr name="Freeform 33" id="33" descr="preencoded.png"/>
            <p:cNvSpPr/>
            <p:nvPr/>
          </p:nvSpPr>
          <p:spPr>
            <a:xfrm flipH="false" flipV="false" rot="0">
              <a:off x="0" y="0"/>
              <a:ext cx="4272788" cy="3030347"/>
            </a:xfrm>
            <a:custGeom>
              <a:avLst/>
              <a:gdLst/>
              <a:ahLst/>
              <a:cxnLst/>
              <a:rect r="r" b="b" t="t" l="l"/>
              <a:pathLst>
                <a:path h="3030347" w="4272788">
                  <a:moveTo>
                    <a:pt x="0" y="0"/>
                  </a:moveTo>
                  <a:lnTo>
                    <a:pt x="4272788" y="0"/>
                  </a:lnTo>
                  <a:lnTo>
                    <a:pt x="4272788" y="3030347"/>
                  </a:lnTo>
                  <a:lnTo>
                    <a:pt x="0" y="30303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47" r="0" b="-146"/>
              </a:stretch>
            </a:blipFill>
          </p:spPr>
        </p:sp>
      </p:grpSp>
      <p:pic>
        <p:nvPicPr>
          <p:cNvPr name="Picture 34" id="34">
            <a:hlinkClick action="ppaction://media"/>
          </p:cNvPr>
          <p:cNvPicPr>
            <a:picLocks noChangeAspect="true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>
                  <p14:trim st="15158.173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34"/>
                </p:tgtEl>
              </p:cBhvr>
            </p:cmd>
            <p:audio>
              <p:cMediaNode vol="100000" showWhenStopped="false">
                <p:cTn/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69912" y="803672"/>
            <a:ext cx="4749251" cy="516884"/>
            <a:chOff x="0" y="0"/>
            <a:chExt cx="6332334" cy="6891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32347" cy="689229"/>
            </a:xfrm>
            <a:custGeom>
              <a:avLst/>
              <a:gdLst/>
              <a:ahLst/>
              <a:cxnLst/>
              <a:rect r="r" b="b" t="t" l="l"/>
              <a:pathLst>
                <a:path h="689229" w="6332347">
                  <a:moveTo>
                    <a:pt x="0" y="124206"/>
                  </a:moveTo>
                  <a:cubicBezTo>
                    <a:pt x="0" y="55626"/>
                    <a:pt x="55626" y="0"/>
                    <a:pt x="124206" y="0"/>
                  </a:cubicBezTo>
                  <a:lnTo>
                    <a:pt x="6208141" y="0"/>
                  </a:lnTo>
                  <a:cubicBezTo>
                    <a:pt x="6276721" y="0"/>
                    <a:pt x="6332347" y="55626"/>
                    <a:pt x="6332347" y="124206"/>
                  </a:cubicBezTo>
                  <a:lnTo>
                    <a:pt x="6332347" y="565023"/>
                  </a:lnTo>
                  <a:cubicBezTo>
                    <a:pt x="6332347" y="633603"/>
                    <a:pt x="6276721" y="689229"/>
                    <a:pt x="6208141" y="689229"/>
                  </a:cubicBezTo>
                  <a:lnTo>
                    <a:pt x="124206" y="689229"/>
                  </a:lnTo>
                  <a:cubicBezTo>
                    <a:pt x="55626" y="689229"/>
                    <a:pt x="0" y="633603"/>
                    <a:pt x="0" y="565023"/>
                  </a:cubicBezTo>
                  <a:close/>
                </a:path>
              </a:pathLst>
            </a:custGeom>
            <a:solidFill>
              <a:srgbClr val="1C113B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136152" y="820045"/>
            <a:ext cx="4416771" cy="417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9"/>
              </a:lnSpc>
            </a:pPr>
            <a:r>
              <a:rPr lang="en-US" sz="168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CONCLUSIÓN &amp; RECOMENDACIÓN FINAL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9912" y="1390650"/>
            <a:ext cx="14639630" cy="947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4"/>
              </a:lnSpc>
            </a:pPr>
            <a:r>
              <a:rPr lang="en-US" sz="5687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Veredicto Profesional: Sí, es tu mejor opción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69912" y="2427237"/>
            <a:ext cx="5030991" cy="473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81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¿Por qué actuar de inmediato?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69912" y="3221384"/>
            <a:ext cx="16348177" cy="1400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La actividad de construcción residencial conlleva un </a:t>
            </a:r>
            <a:r>
              <a:rPr lang="en-US" sz="2125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riesgo de responsabilidad civil significativamente mayor</a:t>
            </a: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que el mantenimiento eléctrico. Realizar el cambio ahora — con 800.000 € de facturación — es más ágil y económico que esperar al millón.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9912" y="4840929"/>
            <a:ext cx="16348177" cy="96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La estructura holding permite </a:t>
            </a:r>
            <a:r>
              <a:rPr lang="en-US" sz="2125" b="true">
                <a:solidFill>
                  <a:srgbClr val="876CD4"/>
                </a:solidFill>
                <a:latin typeface="Inter Bold"/>
                <a:ea typeface="Inter Bold"/>
                <a:cs typeface="Inter Bold"/>
                <a:sym typeface="Inter Bold"/>
              </a:rPr>
              <a:t>"limpiar" la empresa operativa de beneficios acumulados</a:t>
            </a: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, enviándolos al Holding donde quedan blindados frente a posibles reclamaciones futuras de la actividad constructora.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69912" y="6246390"/>
            <a:ext cx="16348177" cy="44053"/>
            <a:chOff x="0" y="0"/>
            <a:chExt cx="21797569" cy="5873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1797518" cy="58801"/>
            </a:xfrm>
            <a:custGeom>
              <a:avLst/>
              <a:gdLst/>
              <a:ahLst/>
              <a:cxnLst/>
              <a:rect r="r" b="b" t="t" l="l"/>
              <a:pathLst>
                <a:path h="58801" w="21797518">
                  <a:moveTo>
                    <a:pt x="0" y="0"/>
                  </a:moveTo>
                  <a:lnTo>
                    <a:pt x="21797518" y="0"/>
                  </a:lnTo>
                  <a:lnTo>
                    <a:pt x="21797518" y="58801"/>
                  </a:lnTo>
                  <a:lnTo>
                    <a:pt x="0" y="58801"/>
                  </a:lnTo>
                  <a:close/>
                </a:path>
              </a:pathLst>
            </a:custGeom>
            <a:solidFill>
              <a:srgbClr val="E0D6DE">
                <a:alpha val="24706"/>
              </a:srgbClr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69912" y="6866934"/>
            <a:ext cx="5223720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87"/>
              </a:lnSpc>
            </a:pPr>
            <a:r>
              <a:rPr lang="en-US" sz="718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95%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63163" y="7970491"/>
            <a:ext cx="3637064" cy="473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2"/>
              </a:lnSpc>
            </a:pPr>
            <a:r>
              <a:rPr lang="en-US" sz="2812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Exención fiscal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69912" y="8520855"/>
            <a:ext cx="5223720" cy="524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En dividendos entre filial y Holding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532064" y="6866934"/>
            <a:ext cx="5223720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87"/>
              </a:lnSpc>
            </a:pPr>
            <a:r>
              <a:rPr lang="en-US" sz="718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30.5K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325316" y="7970491"/>
            <a:ext cx="3637064" cy="473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2"/>
              </a:lnSpc>
            </a:pPr>
            <a:r>
              <a:rPr lang="en-US" sz="2812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Ahorro anual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532064" y="8520855"/>
            <a:ext cx="5223720" cy="96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Estimado en base a 120.000 € de beneficio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094216" y="6866934"/>
            <a:ext cx="5223872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87"/>
              </a:lnSpc>
            </a:pPr>
            <a:r>
              <a:rPr lang="en-US" sz="718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3M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887620" y="7970491"/>
            <a:ext cx="3637064" cy="473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2"/>
              </a:lnSpc>
            </a:pPr>
            <a:r>
              <a:rPr lang="en-US" sz="2812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Plazo ejecución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094216" y="8520855"/>
            <a:ext cx="5223872" cy="524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Meses para tener el grupo operativo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161432" y="1660627"/>
            <a:ext cx="1190473" cy="371323"/>
            <a:chOff x="0" y="0"/>
            <a:chExt cx="1587297" cy="49509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587246" cy="495046"/>
            </a:xfrm>
            <a:custGeom>
              <a:avLst/>
              <a:gdLst/>
              <a:ahLst/>
              <a:cxnLst/>
              <a:rect r="r" b="b" t="t" l="l"/>
              <a:pathLst>
                <a:path h="495046" w="1587246">
                  <a:moveTo>
                    <a:pt x="0" y="96901"/>
                  </a:moveTo>
                  <a:cubicBezTo>
                    <a:pt x="0" y="43307"/>
                    <a:pt x="44196" y="0"/>
                    <a:pt x="98552" y="0"/>
                  </a:cubicBezTo>
                  <a:lnTo>
                    <a:pt x="1488694" y="0"/>
                  </a:lnTo>
                  <a:lnTo>
                    <a:pt x="1488694" y="6350"/>
                  </a:lnTo>
                  <a:lnTo>
                    <a:pt x="1488694" y="0"/>
                  </a:lnTo>
                  <a:cubicBezTo>
                    <a:pt x="1543050" y="0"/>
                    <a:pt x="1587246" y="43307"/>
                    <a:pt x="1587246" y="96901"/>
                  </a:cubicBezTo>
                  <a:lnTo>
                    <a:pt x="1580896" y="96901"/>
                  </a:lnTo>
                  <a:lnTo>
                    <a:pt x="1587246" y="96901"/>
                  </a:lnTo>
                  <a:lnTo>
                    <a:pt x="1587246" y="398145"/>
                  </a:lnTo>
                  <a:lnTo>
                    <a:pt x="1580896" y="398145"/>
                  </a:lnTo>
                  <a:lnTo>
                    <a:pt x="1587246" y="398145"/>
                  </a:lnTo>
                  <a:cubicBezTo>
                    <a:pt x="1587246" y="451739"/>
                    <a:pt x="1543050" y="495046"/>
                    <a:pt x="1488694" y="495046"/>
                  </a:cubicBezTo>
                  <a:lnTo>
                    <a:pt x="1488694" y="488696"/>
                  </a:lnTo>
                  <a:lnTo>
                    <a:pt x="1488694" y="495046"/>
                  </a:lnTo>
                  <a:lnTo>
                    <a:pt x="98552" y="495046"/>
                  </a:lnTo>
                  <a:lnTo>
                    <a:pt x="98552" y="488696"/>
                  </a:lnTo>
                  <a:lnTo>
                    <a:pt x="98552" y="495046"/>
                  </a:lnTo>
                  <a:cubicBezTo>
                    <a:pt x="44196" y="495046"/>
                    <a:pt x="0" y="451739"/>
                    <a:pt x="0" y="398145"/>
                  </a:cubicBezTo>
                  <a:lnTo>
                    <a:pt x="0" y="96901"/>
                  </a:lnTo>
                  <a:lnTo>
                    <a:pt x="6350" y="96901"/>
                  </a:lnTo>
                  <a:lnTo>
                    <a:pt x="0" y="96901"/>
                  </a:lnTo>
                  <a:moveTo>
                    <a:pt x="12700" y="96901"/>
                  </a:moveTo>
                  <a:lnTo>
                    <a:pt x="12700" y="398145"/>
                  </a:lnTo>
                  <a:lnTo>
                    <a:pt x="6350" y="398145"/>
                  </a:lnTo>
                  <a:lnTo>
                    <a:pt x="12700" y="398145"/>
                  </a:lnTo>
                  <a:cubicBezTo>
                    <a:pt x="12700" y="444627"/>
                    <a:pt x="51054" y="482346"/>
                    <a:pt x="98552" y="482346"/>
                  </a:cubicBezTo>
                  <a:lnTo>
                    <a:pt x="1488694" y="482346"/>
                  </a:lnTo>
                  <a:cubicBezTo>
                    <a:pt x="1536192" y="482346"/>
                    <a:pt x="1574546" y="444500"/>
                    <a:pt x="1574546" y="398145"/>
                  </a:cubicBezTo>
                  <a:lnTo>
                    <a:pt x="1574546" y="96901"/>
                  </a:lnTo>
                  <a:cubicBezTo>
                    <a:pt x="1574546" y="50419"/>
                    <a:pt x="1536192" y="12700"/>
                    <a:pt x="1488694" y="12700"/>
                  </a:cubicBezTo>
                  <a:lnTo>
                    <a:pt x="98552" y="12700"/>
                  </a:lnTo>
                  <a:lnTo>
                    <a:pt x="98552" y="6350"/>
                  </a:lnTo>
                  <a:lnTo>
                    <a:pt x="98552" y="12700"/>
                  </a:lnTo>
                  <a:cubicBezTo>
                    <a:pt x="51054" y="12700"/>
                    <a:pt x="12700" y="50546"/>
                    <a:pt x="12700" y="96901"/>
                  </a:cubicBezTo>
                  <a:close/>
                </a:path>
              </a:pathLst>
            </a:custGeom>
            <a:solidFill>
              <a:srgbClr val="876CD4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2297011" y="1725959"/>
            <a:ext cx="919315" cy="231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7"/>
              </a:lnSpc>
            </a:pPr>
            <a:r>
              <a:rPr lang="en-US" sz="1249">
                <a:solidFill>
                  <a:srgbClr val="876CD4"/>
                </a:solidFill>
                <a:latin typeface="Inter"/>
                <a:ea typeface="Inter"/>
                <a:cs typeface="Inter"/>
                <a:sym typeface="Inter"/>
              </a:rPr>
              <a:t>CAPÍTULO 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66195" y="2056209"/>
            <a:ext cx="7405240" cy="692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4124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Análisis de la Situación Actual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2166195" y="3309785"/>
            <a:ext cx="8898436" cy="4966545"/>
            <a:chOff x="0" y="0"/>
            <a:chExt cx="11864581" cy="6622059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11864594" cy="6622034"/>
            </a:xfrm>
            <a:custGeom>
              <a:avLst/>
              <a:gdLst/>
              <a:ahLst/>
              <a:cxnLst/>
              <a:rect r="r" b="b" t="t" l="l"/>
              <a:pathLst>
                <a:path h="6622034" w="11864594">
                  <a:moveTo>
                    <a:pt x="0" y="0"/>
                  </a:moveTo>
                  <a:lnTo>
                    <a:pt x="11864594" y="0"/>
                  </a:lnTo>
                  <a:lnTo>
                    <a:pt x="11864594" y="6622034"/>
                  </a:lnTo>
                  <a:lnTo>
                    <a:pt x="0" y="6622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" t="0" r="-28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567370" y="3089824"/>
            <a:ext cx="2760612" cy="350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¿Por qué actuar ahora?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567370" y="3556397"/>
            <a:ext cx="4563818" cy="1414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25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Macelesa opera actualmente como una </a:t>
            </a:r>
            <a:r>
              <a:rPr lang="en-US" sz="156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SL Unipersonal</a:t>
            </a: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con actividades de distinto perfil de riesgo bajo el mismo paraguas jurídico: construcción residencial, mantenimiento e instalaciones eléctricas.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567370" y="5071767"/>
            <a:ext cx="4563818" cy="1691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25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Aunque la facturación de </a:t>
            </a:r>
            <a:r>
              <a:rPr lang="en-US" sz="1562" b="true">
                <a:solidFill>
                  <a:srgbClr val="876CD4"/>
                </a:solidFill>
                <a:latin typeface="Inter Bold"/>
                <a:ea typeface="Inter Bold"/>
                <a:cs typeface="Inter Bold"/>
                <a:sym typeface="Inter Bold"/>
              </a:rPr>
              <a:t>800.000 €</a:t>
            </a: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es ligeramente inferior al umbral habitual de 1-2 M€, la </a:t>
            </a:r>
            <a:r>
              <a:rPr lang="en-US" sz="156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diversidad de actividades y sus riesgos dispares</a:t>
            </a: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justifican plenamente iniciar la transición ahora — cuando el proceso es más ágil y económico.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1567370" y="6925266"/>
            <a:ext cx="4563818" cy="1533973"/>
            <a:chOff x="0" y="0"/>
            <a:chExt cx="6085091" cy="204529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085078" cy="2045335"/>
            </a:xfrm>
            <a:custGeom>
              <a:avLst/>
              <a:gdLst/>
              <a:ahLst/>
              <a:cxnLst/>
              <a:rect r="r" b="b" t="t" l="l"/>
              <a:pathLst>
                <a:path h="2045335" w="6085078">
                  <a:moveTo>
                    <a:pt x="0" y="113284"/>
                  </a:moveTo>
                  <a:cubicBezTo>
                    <a:pt x="0" y="50673"/>
                    <a:pt x="50673" y="0"/>
                    <a:pt x="113284" y="0"/>
                  </a:cubicBezTo>
                  <a:lnTo>
                    <a:pt x="5971794" y="0"/>
                  </a:lnTo>
                  <a:cubicBezTo>
                    <a:pt x="6034405" y="0"/>
                    <a:pt x="6085078" y="50673"/>
                    <a:pt x="6085078" y="113284"/>
                  </a:cubicBezTo>
                  <a:lnTo>
                    <a:pt x="6085078" y="1932051"/>
                  </a:lnTo>
                  <a:cubicBezTo>
                    <a:pt x="6085078" y="1994662"/>
                    <a:pt x="6034405" y="2045335"/>
                    <a:pt x="5971794" y="2045335"/>
                  </a:cubicBezTo>
                  <a:lnTo>
                    <a:pt x="113284" y="2045335"/>
                  </a:lnTo>
                  <a:cubicBezTo>
                    <a:pt x="50673" y="2045335"/>
                    <a:pt x="0" y="1994662"/>
                    <a:pt x="0" y="1932051"/>
                  </a:cubicBezTo>
                  <a:close/>
                </a:path>
              </a:pathLst>
            </a:custGeom>
            <a:solidFill>
              <a:srgbClr val="1C113B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1769481" y="7210425"/>
            <a:ext cx="252708" cy="202111"/>
            <a:chOff x="0" y="0"/>
            <a:chExt cx="336944" cy="269481"/>
          </a:xfrm>
        </p:grpSpPr>
        <p:sp>
          <p:nvSpPr>
            <p:cNvPr name="Freeform 18" id="18" descr="preencoded.png"/>
            <p:cNvSpPr/>
            <p:nvPr/>
          </p:nvSpPr>
          <p:spPr>
            <a:xfrm flipH="false" flipV="false" rot="0">
              <a:off x="0" y="0"/>
              <a:ext cx="336931" cy="269494"/>
            </a:xfrm>
            <a:custGeom>
              <a:avLst/>
              <a:gdLst/>
              <a:ahLst/>
              <a:cxnLst/>
              <a:rect r="r" b="b" t="t" l="l"/>
              <a:pathLst>
                <a:path h="269494" w="336931">
                  <a:moveTo>
                    <a:pt x="0" y="0"/>
                  </a:moveTo>
                  <a:lnTo>
                    <a:pt x="336931" y="0"/>
                  </a:lnTo>
                  <a:lnTo>
                    <a:pt x="336931" y="269494"/>
                  </a:lnTo>
                  <a:lnTo>
                    <a:pt x="0" y="269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413" t="0" r="-1417" b="4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12224299" y="7091363"/>
            <a:ext cx="3704777" cy="1137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25"/>
              </a:lnSpc>
            </a:pPr>
            <a:r>
              <a:rPr lang="en-US" sz="156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Esperar a superar el millón supone afrontar la reestructuración con mayor complejidad documental y coste notarial.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98769" y="1231402"/>
            <a:ext cx="1554213" cy="499024"/>
            <a:chOff x="0" y="0"/>
            <a:chExt cx="2072284" cy="66536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72259" cy="665353"/>
            </a:xfrm>
            <a:custGeom>
              <a:avLst/>
              <a:gdLst/>
              <a:ahLst/>
              <a:cxnLst/>
              <a:rect r="r" b="b" t="t" l="l"/>
              <a:pathLst>
                <a:path h="665353" w="2072259">
                  <a:moveTo>
                    <a:pt x="0" y="122047"/>
                  </a:moveTo>
                  <a:cubicBezTo>
                    <a:pt x="0" y="54610"/>
                    <a:pt x="55372" y="0"/>
                    <a:pt x="123571" y="0"/>
                  </a:cubicBezTo>
                  <a:lnTo>
                    <a:pt x="1948688" y="0"/>
                  </a:lnTo>
                  <a:lnTo>
                    <a:pt x="1948688" y="6350"/>
                  </a:lnTo>
                  <a:lnTo>
                    <a:pt x="1948688" y="0"/>
                  </a:lnTo>
                  <a:cubicBezTo>
                    <a:pt x="2016887" y="0"/>
                    <a:pt x="2072259" y="54610"/>
                    <a:pt x="2072259" y="122047"/>
                  </a:cubicBezTo>
                  <a:lnTo>
                    <a:pt x="2065909" y="122047"/>
                  </a:lnTo>
                  <a:lnTo>
                    <a:pt x="2072259" y="122047"/>
                  </a:lnTo>
                  <a:lnTo>
                    <a:pt x="2072259" y="543306"/>
                  </a:lnTo>
                  <a:lnTo>
                    <a:pt x="2065909" y="543306"/>
                  </a:lnTo>
                  <a:lnTo>
                    <a:pt x="2072259" y="543306"/>
                  </a:lnTo>
                  <a:cubicBezTo>
                    <a:pt x="2072259" y="610743"/>
                    <a:pt x="2016887" y="665353"/>
                    <a:pt x="1948688" y="665353"/>
                  </a:cubicBezTo>
                  <a:lnTo>
                    <a:pt x="1948688" y="659003"/>
                  </a:lnTo>
                  <a:lnTo>
                    <a:pt x="1948688" y="665353"/>
                  </a:lnTo>
                  <a:lnTo>
                    <a:pt x="123571" y="665353"/>
                  </a:lnTo>
                  <a:lnTo>
                    <a:pt x="123571" y="659003"/>
                  </a:lnTo>
                  <a:lnTo>
                    <a:pt x="123571" y="665353"/>
                  </a:lnTo>
                  <a:cubicBezTo>
                    <a:pt x="55372" y="665353"/>
                    <a:pt x="0" y="610870"/>
                    <a:pt x="0" y="543306"/>
                  </a:cubicBezTo>
                  <a:lnTo>
                    <a:pt x="0" y="122047"/>
                  </a:lnTo>
                  <a:lnTo>
                    <a:pt x="6350" y="122047"/>
                  </a:lnTo>
                  <a:lnTo>
                    <a:pt x="0" y="122047"/>
                  </a:lnTo>
                  <a:moveTo>
                    <a:pt x="12700" y="122047"/>
                  </a:moveTo>
                  <a:lnTo>
                    <a:pt x="12700" y="543306"/>
                  </a:lnTo>
                  <a:lnTo>
                    <a:pt x="6350" y="543306"/>
                  </a:lnTo>
                  <a:lnTo>
                    <a:pt x="12700" y="543306"/>
                  </a:lnTo>
                  <a:cubicBezTo>
                    <a:pt x="12700" y="603631"/>
                    <a:pt x="62230" y="652653"/>
                    <a:pt x="123571" y="652653"/>
                  </a:cubicBezTo>
                  <a:lnTo>
                    <a:pt x="1948688" y="652653"/>
                  </a:lnTo>
                  <a:cubicBezTo>
                    <a:pt x="2010029" y="652653"/>
                    <a:pt x="2059559" y="603631"/>
                    <a:pt x="2059559" y="543306"/>
                  </a:cubicBezTo>
                  <a:lnTo>
                    <a:pt x="2059559" y="122047"/>
                  </a:lnTo>
                  <a:cubicBezTo>
                    <a:pt x="2059559" y="61722"/>
                    <a:pt x="2010029" y="12700"/>
                    <a:pt x="1948688" y="12700"/>
                  </a:cubicBezTo>
                  <a:lnTo>
                    <a:pt x="123571" y="12700"/>
                  </a:lnTo>
                  <a:lnTo>
                    <a:pt x="123571" y="6350"/>
                  </a:lnTo>
                  <a:lnTo>
                    <a:pt x="123571" y="12700"/>
                  </a:lnTo>
                  <a:cubicBezTo>
                    <a:pt x="62230" y="12700"/>
                    <a:pt x="12700" y="61722"/>
                    <a:pt x="12700" y="122047"/>
                  </a:cubicBezTo>
                  <a:close/>
                </a:path>
              </a:pathLst>
            </a:custGeom>
            <a:solidFill>
              <a:srgbClr val="876CD4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67838" y="1265930"/>
            <a:ext cx="1216076" cy="372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25">
                <a:solidFill>
                  <a:srgbClr val="876CD4"/>
                </a:solidFill>
                <a:latin typeface="Inter"/>
                <a:ea typeface="Inter"/>
                <a:cs typeface="Inter"/>
                <a:sym typeface="Inter"/>
              </a:rPr>
              <a:t>CAPÍTULO 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3532" y="1781470"/>
            <a:ext cx="11003166" cy="885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25"/>
              </a:lnSpc>
            </a:pPr>
            <a:r>
              <a:rPr lang="en-US" sz="531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Beneficios de la Estructura Holding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898769" y="3014510"/>
            <a:ext cx="8132416" cy="2907802"/>
            <a:chOff x="0" y="0"/>
            <a:chExt cx="10843222" cy="387706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350" y="6350"/>
              <a:ext cx="10830560" cy="3864483"/>
            </a:xfrm>
            <a:custGeom>
              <a:avLst/>
              <a:gdLst/>
              <a:ahLst/>
              <a:cxnLst/>
              <a:rect r="r" b="b" t="t" l="l"/>
              <a:pathLst>
                <a:path h="3864483" w="10830560">
                  <a:moveTo>
                    <a:pt x="0" y="144653"/>
                  </a:moveTo>
                  <a:cubicBezTo>
                    <a:pt x="0" y="64770"/>
                    <a:pt x="64897" y="0"/>
                    <a:pt x="144907" y="0"/>
                  </a:cubicBezTo>
                  <a:lnTo>
                    <a:pt x="10685653" y="0"/>
                  </a:lnTo>
                  <a:cubicBezTo>
                    <a:pt x="10765663" y="0"/>
                    <a:pt x="10830560" y="64770"/>
                    <a:pt x="10830560" y="144653"/>
                  </a:cubicBezTo>
                  <a:lnTo>
                    <a:pt x="10830560" y="3719830"/>
                  </a:lnTo>
                  <a:cubicBezTo>
                    <a:pt x="10830560" y="3799713"/>
                    <a:pt x="10765663" y="3864483"/>
                    <a:pt x="10685653" y="3864483"/>
                  </a:cubicBezTo>
                  <a:lnTo>
                    <a:pt x="144907" y="3864483"/>
                  </a:lnTo>
                  <a:cubicBezTo>
                    <a:pt x="64897" y="3864356"/>
                    <a:pt x="0" y="3799586"/>
                    <a:pt x="0" y="3719830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843260" cy="3877183"/>
            </a:xfrm>
            <a:custGeom>
              <a:avLst/>
              <a:gdLst/>
              <a:ahLst/>
              <a:cxnLst/>
              <a:rect r="r" b="b" t="t" l="l"/>
              <a:pathLst>
                <a:path h="3877183" w="10843260">
                  <a:moveTo>
                    <a:pt x="0" y="151003"/>
                  </a:moveTo>
                  <a:cubicBezTo>
                    <a:pt x="0" y="67564"/>
                    <a:pt x="67691" y="0"/>
                    <a:pt x="151257" y="0"/>
                  </a:cubicBezTo>
                  <a:lnTo>
                    <a:pt x="10692003" y="0"/>
                  </a:lnTo>
                  <a:lnTo>
                    <a:pt x="10692003" y="6350"/>
                  </a:lnTo>
                  <a:lnTo>
                    <a:pt x="10692003" y="0"/>
                  </a:lnTo>
                  <a:cubicBezTo>
                    <a:pt x="10775569" y="0"/>
                    <a:pt x="10843260" y="67564"/>
                    <a:pt x="10843260" y="151003"/>
                  </a:cubicBezTo>
                  <a:lnTo>
                    <a:pt x="10836910" y="151003"/>
                  </a:lnTo>
                  <a:lnTo>
                    <a:pt x="10843260" y="151003"/>
                  </a:lnTo>
                  <a:lnTo>
                    <a:pt x="10843260" y="3726180"/>
                  </a:lnTo>
                  <a:lnTo>
                    <a:pt x="10836910" y="3726180"/>
                  </a:lnTo>
                  <a:lnTo>
                    <a:pt x="10843260" y="3726180"/>
                  </a:lnTo>
                  <a:cubicBezTo>
                    <a:pt x="10843260" y="3809619"/>
                    <a:pt x="10775569" y="3877183"/>
                    <a:pt x="10692003" y="3877183"/>
                  </a:cubicBezTo>
                  <a:lnTo>
                    <a:pt x="10692003" y="3870833"/>
                  </a:lnTo>
                  <a:lnTo>
                    <a:pt x="10692003" y="3877183"/>
                  </a:lnTo>
                  <a:lnTo>
                    <a:pt x="151257" y="3877183"/>
                  </a:lnTo>
                  <a:lnTo>
                    <a:pt x="151257" y="3870833"/>
                  </a:lnTo>
                  <a:lnTo>
                    <a:pt x="151257" y="3877183"/>
                  </a:lnTo>
                  <a:cubicBezTo>
                    <a:pt x="67691" y="3877056"/>
                    <a:pt x="0" y="3809492"/>
                    <a:pt x="0" y="3726180"/>
                  </a:cubicBezTo>
                  <a:lnTo>
                    <a:pt x="0" y="151003"/>
                  </a:lnTo>
                  <a:lnTo>
                    <a:pt x="6350" y="151003"/>
                  </a:lnTo>
                  <a:lnTo>
                    <a:pt x="0" y="151003"/>
                  </a:lnTo>
                  <a:moveTo>
                    <a:pt x="12700" y="151003"/>
                  </a:moveTo>
                  <a:lnTo>
                    <a:pt x="12700" y="3726180"/>
                  </a:lnTo>
                  <a:lnTo>
                    <a:pt x="6350" y="3726180"/>
                  </a:lnTo>
                  <a:lnTo>
                    <a:pt x="12700" y="3726180"/>
                  </a:lnTo>
                  <a:cubicBezTo>
                    <a:pt x="12700" y="3802507"/>
                    <a:pt x="74676" y="3864483"/>
                    <a:pt x="151257" y="3864483"/>
                  </a:cubicBezTo>
                  <a:lnTo>
                    <a:pt x="10692003" y="3864483"/>
                  </a:lnTo>
                  <a:cubicBezTo>
                    <a:pt x="10768585" y="3864483"/>
                    <a:pt x="10830560" y="3802634"/>
                    <a:pt x="10830560" y="3726180"/>
                  </a:cubicBezTo>
                  <a:lnTo>
                    <a:pt x="10830560" y="151003"/>
                  </a:lnTo>
                  <a:cubicBezTo>
                    <a:pt x="10830560" y="74549"/>
                    <a:pt x="10768457" y="12700"/>
                    <a:pt x="10692003" y="12700"/>
                  </a:cubicBezTo>
                  <a:lnTo>
                    <a:pt x="151257" y="12700"/>
                  </a:lnTo>
                  <a:lnTo>
                    <a:pt x="151257" y="6350"/>
                  </a:lnTo>
                  <a:lnTo>
                    <a:pt x="151257" y="12700"/>
                  </a:lnTo>
                  <a:cubicBezTo>
                    <a:pt x="74676" y="12700"/>
                    <a:pt x="12700" y="74549"/>
                    <a:pt x="12700" y="151003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171127" y="3286868"/>
            <a:ext cx="774497" cy="774497"/>
            <a:chOff x="0" y="0"/>
            <a:chExt cx="1032662" cy="1032662"/>
          </a:xfrm>
        </p:grpSpPr>
        <p:sp>
          <p:nvSpPr>
            <p:cNvPr name="Freeform 14" id="14" descr="preencoded.png"/>
            <p:cNvSpPr/>
            <p:nvPr/>
          </p:nvSpPr>
          <p:spPr>
            <a:xfrm flipH="false" flipV="false" rot="0">
              <a:off x="0" y="0"/>
              <a:ext cx="1032637" cy="1032637"/>
            </a:xfrm>
            <a:custGeom>
              <a:avLst/>
              <a:gdLst/>
              <a:ahLst/>
              <a:cxnLst/>
              <a:rect r="r" b="b" t="t" l="l"/>
              <a:pathLst>
                <a:path h="1032637" w="1032637">
                  <a:moveTo>
                    <a:pt x="0" y="0"/>
                  </a:moveTo>
                  <a:lnTo>
                    <a:pt x="1032637" y="0"/>
                  </a:lnTo>
                  <a:lnTo>
                    <a:pt x="1032637" y="1032637"/>
                  </a:lnTo>
                  <a:lnTo>
                    <a:pt x="0" y="1032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2" b="-2"/>
              </a:stretch>
            </a:blipFill>
          </p:spPr>
        </p:sp>
      </p:grpSp>
      <p:sp>
        <p:nvSpPr>
          <p:cNvPr name="Freeform 15" id="15" descr="preencoded.png"/>
          <p:cNvSpPr/>
          <p:nvPr/>
        </p:nvSpPr>
        <p:spPr>
          <a:xfrm flipH="false" flipV="false" rot="0">
            <a:off x="1384097" y="3499695"/>
            <a:ext cx="348558" cy="348558"/>
          </a:xfrm>
          <a:custGeom>
            <a:avLst/>
            <a:gdLst/>
            <a:ahLst/>
            <a:cxnLst/>
            <a:rect r="r" b="b" t="t" l="l"/>
            <a:pathLst>
              <a:path h="348558" w="348558">
                <a:moveTo>
                  <a:pt x="0" y="0"/>
                </a:moveTo>
                <a:lnTo>
                  <a:pt x="348558" y="0"/>
                </a:lnTo>
                <a:lnTo>
                  <a:pt x="348558" y="348557"/>
                </a:lnTo>
                <a:lnTo>
                  <a:pt x="0" y="3485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9460" r="0" b="-9457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171127" y="4267791"/>
            <a:ext cx="3388671" cy="452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625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Blindaje de Activos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71127" y="4794199"/>
            <a:ext cx="7587701" cy="85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000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Un problema legal en construcción no afecta a los fondos acumulados en el Holding ni a la rama de mantenimiento.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256662" y="3014510"/>
            <a:ext cx="8132559" cy="2907802"/>
            <a:chOff x="0" y="0"/>
            <a:chExt cx="10843412" cy="387706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6350" y="6350"/>
              <a:ext cx="10830687" cy="3864483"/>
            </a:xfrm>
            <a:custGeom>
              <a:avLst/>
              <a:gdLst/>
              <a:ahLst/>
              <a:cxnLst/>
              <a:rect r="r" b="b" t="t" l="l"/>
              <a:pathLst>
                <a:path h="3864483" w="10830687">
                  <a:moveTo>
                    <a:pt x="0" y="144653"/>
                  </a:moveTo>
                  <a:cubicBezTo>
                    <a:pt x="0" y="64770"/>
                    <a:pt x="64897" y="0"/>
                    <a:pt x="144907" y="0"/>
                  </a:cubicBezTo>
                  <a:lnTo>
                    <a:pt x="10685780" y="0"/>
                  </a:lnTo>
                  <a:cubicBezTo>
                    <a:pt x="10765790" y="0"/>
                    <a:pt x="10830687" y="64770"/>
                    <a:pt x="10830687" y="144653"/>
                  </a:cubicBezTo>
                  <a:lnTo>
                    <a:pt x="10830687" y="3719830"/>
                  </a:lnTo>
                  <a:cubicBezTo>
                    <a:pt x="10830687" y="3799713"/>
                    <a:pt x="10765790" y="3864483"/>
                    <a:pt x="10685780" y="3864483"/>
                  </a:cubicBezTo>
                  <a:lnTo>
                    <a:pt x="144907" y="3864483"/>
                  </a:lnTo>
                  <a:cubicBezTo>
                    <a:pt x="64897" y="3864356"/>
                    <a:pt x="0" y="3799586"/>
                    <a:pt x="0" y="3719830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843387" cy="3877183"/>
            </a:xfrm>
            <a:custGeom>
              <a:avLst/>
              <a:gdLst/>
              <a:ahLst/>
              <a:cxnLst/>
              <a:rect r="r" b="b" t="t" l="l"/>
              <a:pathLst>
                <a:path h="3877183" w="10843387">
                  <a:moveTo>
                    <a:pt x="0" y="151003"/>
                  </a:moveTo>
                  <a:cubicBezTo>
                    <a:pt x="0" y="67564"/>
                    <a:pt x="67691" y="0"/>
                    <a:pt x="151257" y="0"/>
                  </a:cubicBezTo>
                  <a:lnTo>
                    <a:pt x="10692130" y="0"/>
                  </a:lnTo>
                  <a:lnTo>
                    <a:pt x="10692130" y="6350"/>
                  </a:lnTo>
                  <a:lnTo>
                    <a:pt x="10692130" y="0"/>
                  </a:lnTo>
                  <a:cubicBezTo>
                    <a:pt x="10775697" y="0"/>
                    <a:pt x="10843387" y="67564"/>
                    <a:pt x="10843387" y="151003"/>
                  </a:cubicBezTo>
                  <a:lnTo>
                    <a:pt x="10837037" y="151003"/>
                  </a:lnTo>
                  <a:lnTo>
                    <a:pt x="10843387" y="151003"/>
                  </a:lnTo>
                  <a:lnTo>
                    <a:pt x="10843387" y="3726180"/>
                  </a:lnTo>
                  <a:lnTo>
                    <a:pt x="10837037" y="3726180"/>
                  </a:lnTo>
                  <a:lnTo>
                    <a:pt x="10843387" y="3726180"/>
                  </a:lnTo>
                  <a:cubicBezTo>
                    <a:pt x="10843387" y="3809619"/>
                    <a:pt x="10775697" y="3877183"/>
                    <a:pt x="10692130" y="3877183"/>
                  </a:cubicBezTo>
                  <a:lnTo>
                    <a:pt x="10692130" y="3870833"/>
                  </a:lnTo>
                  <a:lnTo>
                    <a:pt x="10692130" y="3877183"/>
                  </a:lnTo>
                  <a:lnTo>
                    <a:pt x="151257" y="3877183"/>
                  </a:lnTo>
                  <a:lnTo>
                    <a:pt x="151257" y="3870833"/>
                  </a:lnTo>
                  <a:lnTo>
                    <a:pt x="151257" y="3877183"/>
                  </a:lnTo>
                  <a:cubicBezTo>
                    <a:pt x="67691" y="3877056"/>
                    <a:pt x="0" y="3809492"/>
                    <a:pt x="0" y="3726180"/>
                  </a:cubicBezTo>
                  <a:lnTo>
                    <a:pt x="0" y="151003"/>
                  </a:lnTo>
                  <a:lnTo>
                    <a:pt x="6350" y="151003"/>
                  </a:lnTo>
                  <a:lnTo>
                    <a:pt x="0" y="151003"/>
                  </a:lnTo>
                  <a:moveTo>
                    <a:pt x="12700" y="151003"/>
                  </a:moveTo>
                  <a:lnTo>
                    <a:pt x="12700" y="3726180"/>
                  </a:lnTo>
                  <a:lnTo>
                    <a:pt x="6350" y="3726180"/>
                  </a:lnTo>
                  <a:lnTo>
                    <a:pt x="12700" y="3726180"/>
                  </a:lnTo>
                  <a:cubicBezTo>
                    <a:pt x="12700" y="3802507"/>
                    <a:pt x="74676" y="3864483"/>
                    <a:pt x="151257" y="3864483"/>
                  </a:cubicBezTo>
                  <a:lnTo>
                    <a:pt x="10692130" y="3864483"/>
                  </a:lnTo>
                  <a:cubicBezTo>
                    <a:pt x="10768712" y="3864483"/>
                    <a:pt x="10830687" y="3802634"/>
                    <a:pt x="10830687" y="3726180"/>
                  </a:cubicBezTo>
                  <a:lnTo>
                    <a:pt x="10830687" y="151003"/>
                  </a:lnTo>
                  <a:cubicBezTo>
                    <a:pt x="10830687" y="74549"/>
                    <a:pt x="10768711" y="12700"/>
                    <a:pt x="10692130" y="12700"/>
                  </a:cubicBezTo>
                  <a:lnTo>
                    <a:pt x="151257" y="12700"/>
                  </a:lnTo>
                  <a:lnTo>
                    <a:pt x="151257" y="6350"/>
                  </a:lnTo>
                  <a:lnTo>
                    <a:pt x="151257" y="12700"/>
                  </a:lnTo>
                  <a:cubicBezTo>
                    <a:pt x="74676" y="12700"/>
                    <a:pt x="12700" y="74549"/>
                    <a:pt x="12700" y="151003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9529020" y="3286868"/>
            <a:ext cx="774497" cy="774497"/>
            <a:chOff x="0" y="0"/>
            <a:chExt cx="1032662" cy="1032662"/>
          </a:xfrm>
        </p:grpSpPr>
        <p:sp>
          <p:nvSpPr>
            <p:cNvPr name="Freeform 22" id="22" descr="preencoded.png"/>
            <p:cNvSpPr/>
            <p:nvPr/>
          </p:nvSpPr>
          <p:spPr>
            <a:xfrm flipH="false" flipV="false" rot="0">
              <a:off x="0" y="0"/>
              <a:ext cx="1032637" cy="1032637"/>
            </a:xfrm>
            <a:custGeom>
              <a:avLst/>
              <a:gdLst/>
              <a:ahLst/>
              <a:cxnLst/>
              <a:rect r="r" b="b" t="t" l="l"/>
              <a:pathLst>
                <a:path h="1032637" w="1032637">
                  <a:moveTo>
                    <a:pt x="0" y="0"/>
                  </a:moveTo>
                  <a:lnTo>
                    <a:pt x="1032637" y="0"/>
                  </a:lnTo>
                  <a:lnTo>
                    <a:pt x="1032637" y="1032637"/>
                  </a:lnTo>
                  <a:lnTo>
                    <a:pt x="0" y="1032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2" b="-2"/>
              </a:stretch>
            </a:blipFill>
          </p:spPr>
        </p:sp>
      </p:grpSp>
      <p:sp>
        <p:nvSpPr>
          <p:cNvPr name="Freeform 23" id="23" descr="preencoded.png"/>
          <p:cNvSpPr/>
          <p:nvPr/>
        </p:nvSpPr>
        <p:spPr>
          <a:xfrm flipH="false" flipV="false" rot="0">
            <a:off x="9741989" y="3499695"/>
            <a:ext cx="348558" cy="348558"/>
          </a:xfrm>
          <a:custGeom>
            <a:avLst/>
            <a:gdLst/>
            <a:ahLst/>
            <a:cxnLst/>
            <a:rect r="r" b="b" t="t" l="l"/>
            <a:pathLst>
              <a:path h="348558" w="348558">
                <a:moveTo>
                  <a:pt x="0" y="0"/>
                </a:moveTo>
                <a:lnTo>
                  <a:pt x="348558" y="0"/>
                </a:lnTo>
                <a:lnTo>
                  <a:pt x="348558" y="348557"/>
                </a:lnTo>
                <a:lnTo>
                  <a:pt x="0" y="3485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1352" r="0" b="-1349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9529020" y="4267791"/>
            <a:ext cx="3388671" cy="452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625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Exención Fiscal 95%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529020" y="4794199"/>
            <a:ext cx="7587853" cy="85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000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Los dividendos que suben a la Holding tributan solo por el 5% de su valor en el Impuesto de Sociedades.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898769" y="6147797"/>
            <a:ext cx="8132416" cy="2907802"/>
            <a:chOff x="0" y="0"/>
            <a:chExt cx="10843222" cy="3877069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6350" y="6350"/>
              <a:ext cx="10830560" cy="3864483"/>
            </a:xfrm>
            <a:custGeom>
              <a:avLst/>
              <a:gdLst/>
              <a:ahLst/>
              <a:cxnLst/>
              <a:rect r="r" b="b" t="t" l="l"/>
              <a:pathLst>
                <a:path h="3864483" w="10830560">
                  <a:moveTo>
                    <a:pt x="0" y="144653"/>
                  </a:moveTo>
                  <a:cubicBezTo>
                    <a:pt x="0" y="64770"/>
                    <a:pt x="64897" y="0"/>
                    <a:pt x="144907" y="0"/>
                  </a:cubicBezTo>
                  <a:lnTo>
                    <a:pt x="10685653" y="0"/>
                  </a:lnTo>
                  <a:cubicBezTo>
                    <a:pt x="10765663" y="0"/>
                    <a:pt x="10830560" y="64770"/>
                    <a:pt x="10830560" y="144653"/>
                  </a:cubicBezTo>
                  <a:lnTo>
                    <a:pt x="10830560" y="3719830"/>
                  </a:lnTo>
                  <a:cubicBezTo>
                    <a:pt x="10830560" y="3799713"/>
                    <a:pt x="10765663" y="3864483"/>
                    <a:pt x="10685653" y="3864483"/>
                  </a:cubicBezTo>
                  <a:lnTo>
                    <a:pt x="144907" y="3864483"/>
                  </a:lnTo>
                  <a:cubicBezTo>
                    <a:pt x="64897" y="3864356"/>
                    <a:pt x="0" y="3799586"/>
                    <a:pt x="0" y="3719830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843260" cy="3877183"/>
            </a:xfrm>
            <a:custGeom>
              <a:avLst/>
              <a:gdLst/>
              <a:ahLst/>
              <a:cxnLst/>
              <a:rect r="r" b="b" t="t" l="l"/>
              <a:pathLst>
                <a:path h="3877183" w="10843260">
                  <a:moveTo>
                    <a:pt x="0" y="151003"/>
                  </a:moveTo>
                  <a:cubicBezTo>
                    <a:pt x="0" y="67564"/>
                    <a:pt x="67691" y="0"/>
                    <a:pt x="151257" y="0"/>
                  </a:cubicBezTo>
                  <a:lnTo>
                    <a:pt x="10692003" y="0"/>
                  </a:lnTo>
                  <a:lnTo>
                    <a:pt x="10692003" y="6350"/>
                  </a:lnTo>
                  <a:lnTo>
                    <a:pt x="10692003" y="0"/>
                  </a:lnTo>
                  <a:cubicBezTo>
                    <a:pt x="10775569" y="0"/>
                    <a:pt x="10843260" y="67564"/>
                    <a:pt x="10843260" y="151003"/>
                  </a:cubicBezTo>
                  <a:lnTo>
                    <a:pt x="10836910" y="151003"/>
                  </a:lnTo>
                  <a:lnTo>
                    <a:pt x="10843260" y="151003"/>
                  </a:lnTo>
                  <a:lnTo>
                    <a:pt x="10843260" y="3726180"/>
                  </a:lnTo>
                  <a:lnTo>
                    <a:pt x="10836910" y="3726180"/>
                  </a:lnTo>
                  <a:lnTo>
                    <a:pt x="10843260" y="3726180"/>
                  </a:lnTo>
                  <a:cubicBezTo>
                    <a:pt x="10843260" y="3809619"/>
                    <a:pt x="10775569" y="3877183"/>
                    <a:pt x="10692003" y="3877183"/>
                  </a:cubicBezTo>
                  <a:lnTo>
                    <a:pt x="10692003" y="3870833"/>
                  </a:lnTo>
                  <a:lnTo>
                    <a:pt x="10692003" y="3877183"/>
                  </a:lnTo>
                  <a:lnTo>
                    <a:pt x="151257" y="3877183"/>
                  </a:lnTo>
                  <a:lnTo>
                    <a:pt x="151257" y="3870833"/>
                  </a:lnTo>
                  <a:lnTo>
                    <a:pt x="151257" y="3877183"/>
                  </a:lnTo>
                  <a:cubicBezTo>
                    <a:pt x="67691" y="3877056"/>
                    <a:pt x="0" y="3809492"/>
                    <a:pt x="0" y="3726180"/>
                  </a:cubicBezTo>
                  <a:lnTo>
                    <a:pt x="0" y="151003"/>
                  </a:lnTo>
                  <a:lnTo>
                    <a:pt x="6350" y="151003"/>
                  </a:lnTo>
                  <a:lnTo>
                    <a:pt x="0" y="151003"/>
                  </a:lnTo>
                  <a:moveTo>
                    <a:pt x="12700" y="151003"/>
                  </a:moveTo>
                  <a:lnTo>
                    <a:pt x="12700" y="3726180"/>
                  </a:lnTo>
                  <a:lnTo>
                    <a:pt x="6350" y="3726180"/>
                  </a:lnTo>
                  <a:lnTo>
                    <a:pt x="12700" y="3726180"/>
                  </a:lnTo>
                  <a:cubicBezTo>
                    <a:pt x="12700" y="3802507"/>
                    <a:pt x="74676" y="3864483"/>
                    <a:pt x="151257" y="3864483"/>
                  </a:cubicBezTo>
                  <a:lnTo>
                    <a:pt x="10692003" y="3864483"/>
                  </a:lnTo>
                  <a:cubicBezTo>
                    <a:pt x="10768585" y="3864483"/>
                    <a:pt x="10830560" y="3802634"/>
                    <a:pt x="10830560" y="3726180"/>
                  </a:cubicBezTo>
                  <a:lnTo>
                    <a:pt x="10830560" y="151003"/>
                  </a:lnTo>
                  <a:cubicBezTo>
                    <a:pt x="10830560" y="74549"/>
                    <a:pt x="10768457" y="12700"/>
                    <a:pt x="10692003" y="12700"/>
                  </a:cubicBezTo>
                  <a:lnTo>
                    <a:pt x="151257" y="12700"/>
                  </a:lnTo>
                  <a:lnTo>
                    <a:pt x="151257" y="6350"/>
                  </a:lnTo>
                  <a:lnTo>
                    <a:pt x="151257" y="12700"/>
                  </a:lnTo>
                  <a:cubicBezTo>
                    <a:pt x="74676" y="12700"/>
                    <a:pt x="12700" y="74549"/>
                    <a:pt x="12700" y="151003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171127" y="6420145"/>
            <a:ext cx="774497" cy="774497"/>
            <a:chOff x="0" y="0"/>
            <a:chExt cx="1032662" cy="1032662"/>
          </a:xfrm>
        </p:grpSpPr>
        <p:sp>
          <p:nvSpPr>
            <p:cNvPr name="Freeform 30" id="30" descr="preencoded.png"/>
            <p:cNvSpPr/>
            <p:nvPr/>
          </p:nvSpPr>
          <p:spPr>
            <a:xfrm flipH="false" flipV="false" rot="0">
              <a:off x="0" y="0"/>
              <a:ext cx="1032637" cy="1032637"/>
            </a:xfrm>
            <a:custGeom>
              <a:avLst/>
              <a:gdLst/>
              <a:ahLst/>
              <a:cxnLst/>
              <a:rect r="r" b="b" t="t" l="l"/>
              <a:pathLst>
                <a:path h="1032637" w="1032637">
                  <a:moveTo>
                    <a:pt x="0" y="0"/>
                  </a:moveTo>
                  <a:lnTo>
                    <a:pt x="1032637" y="0"/>
                  </a:lnTo>
                  <a:lnTo>
                    <a:pt x="1032637" y="1032637"/>
                  </a:lnTo>
                  <a:lnTo>
                    <a:pt x="0" y="1032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-2" b="-2"/>
              </a:stretch>
            </a:blipFill>
          </p:spPr>
        </p:sp>
      </p:grpSp>
      <p:sp>
        <p:nvSpPr>
          <p:cNvPr name="Freeform 31" id="31" descr="preencoded.png"/>
          <p:cNvSpPr/>
          <p:nvPr/>
        </p:nvSpPr>
        <p:spPr>
          <a:xfrm flipH="false" flipV="false" rot="0">
            <a:off x="1384097" y="6632972"/>
            <a:ext cx="348558" cy="348558"/>
          </a:xfrm>
          <a:custGeom>
            <a:avLst/>
            <a:gdLst/>
            <a:ahLst/>
            <a:cxnLst/>
            <a:rect r="r" b="b" t="t" l="l"/>
            <a:pathLst>
              <a:path h="348558" w="348558">
                <a:moveTo>
                  <a:pt x="0" y="0"/>
                </a:moveTo>
                <a:lnTo>
                  <a:pt x="348558" y="0"/>
                </a:lnTo>
                <a:lnTo>
                  <a:pt x="348558" y="348558"/>
                </a:lnTo>
                <a:lnTo>
                  <a:pt x="0" y="348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7568" t="0" r="-17565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171127" y="7401077"/>
            <a:ext cx="3388671" cy="452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625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Entrada de Socios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171127" y="7927477"/>
            <a:ext cx="7587701" cy="85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000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Incorpora especialistas en filiales concretas (domótica, ingeniería) sin cederles propiedad sobre toda la empresa.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9256662" y="6147797"/>
            <a:ext cx="8132559" cy="2907802"/>
            <a:chOff x="0" y="0"/>
            <a:chExt cx="10843412" cy="387706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6350" y="6350"/>
              <a:ext cx="10830687" cy="3864483"/>
            </a:xfrm>
            <a:custGeom>
              <a:avLst/>
              <a:gdLst/>
              <a:ahLst/>
              <a:cxnLst/>
              <a:rect r="r" b="b" t="t" l="l"/>
              <a:pathLst>
                <a:path h="3864483" w="10830687">
                  <a:moveTo>
                    <a:pt x="0" y="144653"/>
                  </a:moveTo>
                  <a:cubicBezTo>
                    <a:pt x="0" y="64770"/>
                    <a:pt x="64897" y="0"/>
                    <a:pt x="144907" y="0"/>
                  </a:cubicBezTo>
                  <a:lnTo>
                    <a:pt x="10685780" y="0"/>
                  </a:lnTo>
                  <a:cubicBezTo>
                    <a:pt x="10765790" y="0"/>
                    <a:pt x="10830687" y="64770"/>
                    <a:pt x="10830687" y="144653"/>
                  </a:cubicBezTo>
                  <a:lnTo>
                    <a:pt x="10830687" y="3719830"/>
                  </a:lnTo>
                  <a:cubicBezTo>
                    <a:pt x="10830687" y="3799713"/>
                    <a:pt x="10765790" y="3864483"/>
                    <a:pt x="10685780" y="3864483"/>
                  </a:cubicBezTo>
                  <a:lnTo>
                    <a:pt x="144907" y="3864483"/>
                  </a:lnTo>
                  <a:cubicBezTo>
                    <a:pt x="64897" y="3864356"/>
                    <a:pt x="0" y="3799586"/>
                    <a:pt x="0" y="3719830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843387" cy="3877183"/>
            </a:xfrm>
            <a:custGeom>
              <a:avLst/>
              <a:gdLst/>
              <a:ahLst/>
              <a:cxnLst/>
              <a:rect r="r" b="b" t="t" l="l"/>
              <a:pathLst>
                <a:path h="3877183" w="10843387">
                  <a:moveTo>
                    <a:pt x="0" y="151003"/>
                  </a:moveTo>
                  <a:cubicBezTo>
                    <a:pt x="0" y="67564"/>
                    <a:pt x="67691" y="0"/>
                    <a:pt x="151257" y="0"/>
                  </a:cubicBezTo>
                  <a:lnTo>
                    <a:pt x="10692130" y="0"/>
                  </a:lnTo>
                  <a:lnTo>
                    <a:pt x="10692130" y="6350"/>
                  </a:lnTo>
                  <a:lnTo>
                    <a:pt x="10692130" y="0"/>
                  </a:lnTo>
                  <a:cubicBezTo>
                    <a:pt x="10775697" y="0"/>
                    <a:pt x="10843387" y="67564"/>
                    <a:pt x="10843387" y="151003"/>
                  </a:cubicBezTo>
                  <a:lnTo>
                    <a:pt x="10837037" y="151003"/>
                  </a:lnTo>
                  <a:lnTo>
                    <a:pt x="10843387" y="151003"/>
                  </a:lnTo>
                  <a:lnTo>
                    <a:pt x="10843387" y="3726180"/>
                  </a:lnTo>
                  <a:lnTo>
                    <a:pt x="10837037" y="3726180"/>
                  </a:lnTo>
                  <a:lnTo>
                    <a:pt x="10843387" y="3726180"/>
                  </a:lnTo>
                  <a:cubicBezTo>
                    <a:pt x="10843387" y="3809619"/>
                    <a:pt x="10775697" y="3877183"/>
                    <a:pt x="10692130" y="3877183"/>
                  </a:cubicBezTo>
                  <a:lnTo>
                    <a:pt x="10692130" y="3870833"/>
                  </a:lnTo>
                  <a:lnTo>
                    <a:pt x="10692130" y="3877183"/>
                  </a:lnTo>
                  <a:lnTo>
                    <a:pt x="151257" y="3877183"/>
                  </a:lnTo>
                  <a:lnTo>
                    <a:pt x="151257" y="3870833"/>
                  </a:lnTo>
                  <a:lnTo>
                    <a:pt x="151257" y="3877183"/>
                  </a:lnTo>
                  <a:cubicBezTo>
                    <a:pt x="67691" y="3877056"/>
                    <a:pt x="0" y="3809492"/>
                    <a:pt x="0" y="3726180"/>
                  </a:cubicBezTo>
                  <a:lnTo>
                    <a:pt x="0" y="151003"/>
                  </a:lnTo>
                  <a:lnTo>
                    <a:pt x="6350" y="151003"/>
                  </a:lnTo>
                  <a:lnTo>
                    <a:pt x="0" y="151003"/>
                  </a:lnTo>
                  <a:moveTo>
                    <a:pt x="12700" y="151003"/>
                  </a:moveTo>
                  <a:lnTo>
                    <a:pt x="12700" y="3726180"/>
                  </a:lnTo>
                  <a:lnTo>
                    <a:pt x="6350" y="3726180"/>
                  </a:lnTo>
                  <a:lnTo>
                    <a:pt x="12700" y="3726180"/>
                  </a:lnTo>
                  <a:cubicBezTo>
                    <a:pt x="12700" y="3802507"/>
                    <a:pt x="74676" y="3864483"/>
                    <a:pt x="151257" y="3864483"/>
                  </a:cubicBezTo>
                  <a:lnTo>
                    <a:pt x="10692130" y="3864483"/>
                  </a:lnTo>
                  <a:cubicBezTo>
                    <a:pt x="10768712" y="3864483"/>
                    <a:pt x="10830687" y="3802634"/>
                    <a:pt x="10830687" y="3726180"/>
                  </a:cubicBezTo>
                  <a:lnTo>
                    <a:pt x="10830687" y="151003"/>
                  </a:lnTo>
                  <a:cubicBezTo>
                    <a:pt x="10830687" y="74549"/>
                    <a:pt x="10768711" y="12700"/>
                    <a:pt x="10692130" y="12700"/>
                  </a:cubicBezTo>
                  <a:lnTo>
                    <a:pt x="151257" y="12700"/>
                  </a:lnTo>
                  <a:lnTo>
                    <a:pt x="151257" y="6350"/>
                  </a:lnTo>
                  <a:lnTo>
                    <a:pt x="151257" y="12700"/>
                  </a:lnTo>
                  <a:cubicBezTo>
                    <a:pt x="74676" y="12700"/>
                    <a:pt x="12700" y="74549"/>
                    <a:pt x="12700" y="151003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9529020" y="6420145"/>
            <a:ext cx="774497" cy="774497"/>
            <a:chOff x="0" y="0"/>
            <a:chExt cx="1032662" cy="1032662"/>
          </a:xfrm>
        </p:grpSpPr>
        <p:sp>
          <p:nvSpPr>
            <p:cNvPr name="Freeform 38" id="38" descr="preencoded.png"/>
            <p:cNvSpPr/>
            <p:nvPr/>
          </p:nvSpPr>
          <p:spPr>
            <a:xfrm flipH="false" flipV="false" rot="0">
              <a:off x="0" y="0"/>
              <a:ext cx="1032637" cy="1032637"/>
            </a:xfrm>
            <a:custGeom>
              <a:avLst/>
              <a:gdLst/>
              <a:ahLst/>
              <a:cxnLst/>
              <a:rect r="r" b="b" t="t" l="l"/>
              <a:pathLst>
                <a:path h="1032637" w="1032637">
                  <a:moveTo>
                    <a:pt x="0" y="0"/>
                  </a:moveTo>
                  <a:lnTo>
                    <a:pt x="1032637" y="0"/>
                  </a:lnTo>
                  <a:lnTo>
                    <a:pt x="1032637" y="1032637"/>
                  </a:lnTo>
                  <a:lnTo>
                    <a:pt x="0" y="1032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-2" b="-2"/>
              </a:stretch>
            </a:blipFill>
          </p:spPr>
        </p:sp>
      </p:grpSp>
      <p:sp>
        <p:nvSpPr>
          <p:cNvPr name="Freeform 39" id="39" descr="preencoded.png"/>
          <p:cNvSpPr/>
          <p:nvPr/>
        </p:nvSpPr>
        <p:spPr>
          <a:xfrm flipH="false" flipV="false" rot="0">
            <a:off x="9741989" y="6632972"/>
            <a:ext cx="348558" cy="348558"/>
          </a:xfrm>
          <a:custGeom>
            <a:avLst/>
            <a:gdLst/>
            <a:ahLst/>
            <a:cxnLst/>
            <a:rect r="r" b="b" t="t" l="l"/>
            <a:pathLst>
              <a:path h="348558" w="348558">
                <a:moveTo>
                  <a:pt x="0" y="0"/>
                </a:moveTo>
                <a:lnTo>
                  <a:pt x="348558" y="0"/>
                </a:lnTo>
                <a:lnTo>
                  <a:pt x="348558" y="348558"/>
                </a:lnTo>
                <a:lnTo>
                  <a:pt x="0" y="3485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9529020" y="7401077"/>
            <a:ext cx="3388671" cy="452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625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Imagen Corporativa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529020" y="7927477"/>
            <a:ext cx="7587853" cy="85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000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Un "Grupo Empresarial" eleva el estatus ante bancos y grandes clientes, mejorando el acceso a líneas de avales.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32412" y="1609877"/>
            <a:ext cx="1436046" cy="451094"/>
            <a:chOff x="0" y="0"/>
            <a:chExt cx="1914728" cy="60145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14779" cy="601472"/>
            </a:xfrm>
            <a:custGeom>
              <a:avLst/>
              <a:gdLst/>
              <a:ahLst/>
              <a:cxnLst/>
              <a:rect r="r" b="b" t="t" l="l"/>
              <a:pathLst>
                <a:path h="601472" w="1914779">
                  <a:moveTo>
                    <a:pt x="0" y="112903"/>
                  </a:moveTo>
                  <a:cubicBezTo>
                    <a:pt x="0" y="50419"/>
                    <a:pt x="51308" y="0"/>
                    <a:pt x="114554" y="0"/>
                  </a:cubicBezTo>
                  <a:lnTo>
                    <a:pt x="1800225" y="0"/>
                  </a:lnTo>
                  <a:lnTo>
                    <a:pt x="1800225" y="6350"/>
                  </a:lnTo>
                  <a:lnTo>
                    <a:pt x="1800225" y="0"/>
                  </a:lnTo>
                  <a:cubicBezTo>
                    <a:pt x="1863344" y="0"/>
                    <a:pt x="1914779" y="50419"/>
                    <a:pt x="1914779" y="112903"/>
                  </a:cubicBezTo>
                  <a:lnTo>
                    <a:pt x="1908429" y="112903"/>
                  </a:lnTo>
                  <a:lnTo>
                    <a:pt x="1914779" y="112903"/>
                  </a:lnTo>
                  <a:lnTo>
                    <a:pt x="1914779" y="488569"/>
                  </a:lnTo>
                  <a:lnTo>
                    <a:pt x="1908429" y="488569"/>
                  </a:lnTo>
                  <a:lnTo>
                    <a:pt x="1914779" y="488569"/>
                  </a:lnTo>
                  <a:cubicBezTo>
                    <a:pt x="1914779" y="551053"/>
                    <a:pt x="1863471" y="601472"/>
                    <a:pt x="1800225" y="601472"/>
                  </a:cubicBezTo>
                  <a:lnTo>
                    <a:pt x="1800225" y="595122"/>
                  </a:lnTo>
                  <a:lnTo>
                    <a:pt x="1800225" y="601472"/>
                  </a:lnTo>
                  <a:lnTo>
                    <a:pt x="114554" y="601472"/>
                  </a:lnTo>
                  <a:lnTo>
                    <a:pt x="114554" y="595122"/>
                  </a:lnTo>
                  <a:lnTo>
                    <a:pt x="114554" y="601472"/>
                  </a:lnTo>
                  <a:cubicBezTo>
                    <a:pt x="51308" y="601472"/>
                    <a:pt x="0" y="551053"/>
                    <a:pt x="0" y="488569"/>
                  </a:cubicBezTo>
                  <a:lnTo>
                    <a:pt x="0" y="112903"/>
                  </a:lnTo>
                  <a:lnTo>
                    <a:pt x="6350" y="112903"/>
                  </a:lnTo>
                  <a:lnTo>
                    <a:pt x="0" y="112903"/>
                  </a:lnTo>
                  <a:moveTo>
                    <a:pt x="12700" y="112903"/>
                  </a:moveTo>
                  <a:lnTo>
                    <a:pt x="12700" y="488569"/>
                  </a:lnTo>
                  <a:lnTo>
                    <a:pt x="6350" y="488569"/>
                  </a:lnTo>
                  <a:lnTo>
                    <a:pt x="12700" y="488569"/>
                  </a:lnTo>
                  <a:cubicBezTo>
                    <a:pt x="12700" y="543814"/>
                    <a:pt x="58166" y="588772"/>
                    <a:pt x="114554" y="588772"/>
                  </a:cubicBezTo>
                  <a:lnTo>
                    <a:pt x="1800225" y="588772"/>
                  </a:lnTo>
                  <a:cubicBezTo>
                    <a:pt x="1856486" y="588772"/>
                    <a:pt x="1902079" y="543814"/>
                    <a:pt x="1902079" y="488569"/>
                  </a:cubicBezTo>
                  <a:lnTo>
                    <a:pt x="1902079" y="112903"/>
                  </a:lnTo>
                  <a:cubicBezTo>
                    <a:pt x="1902079" y="57658"/>
                    <a:pt x="1856613" y="12700"/>
                    <a:pt x="1800225" y="12700"/>
                  </a:cubicBezTo>
                  <a:lnTo>
                    <a:pt x="114554" y="12700"/>
                  </a:lnTo>
                  <a:lnTo>
                    <a:pt x="114554" y="6350"/>
                  </a:lnTo>
                  <a:lnTo>
                    <a:pt x="114554" y="12700"/>
                  </a:lnTo>
                  <a:cubicBezTo>
                    <a:pt x="58166" y="12700"/>
                    <a:pt x="12700" y="57658"/>
                    <a:pt x="12700" y="112903"/>
                  </a:cubicBezTo>
                  <a:close/>
                </a:path>
              </a:pathLst>
            </a:custGeom>
            <a:solidFill>
              <a:srgbClr val="876CD4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89422" y="1647825"/>
            <a:ext cx="1122016" cy="327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437">
                <a:solidFill>
                  <a:srgbClr val="876CD4"/>
                </a:solidFill>
                <a:latin typeface="Inter"/>
                <a:ea typeface="Inter"/>
                <a:cs typeface="Inter"/>
                <a:sym typeface="Inter"/>
              </a:rPr>
              <a:t>CAPÍTULO 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7174" y="2097881"/>
            <a:ext cx="10196065" cy="818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5"/>
              </a:lnSpc>
            </a:pPr>
            <a:r>
              <a:rPr lang="en-US" sz="4875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El Ahorro Fiscal en Números Reales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7174" y="3158728"/>
            <a:ext cx="16413509" cy="406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181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Sobre una base de </a:t>
            </a:r>
            <a:r>
              <a:rPr lang="en-US" sz="181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120.000 € de beneficio neto</a:t>
            </a:r>
            <a:r>
              <a:rPr lang="en-US" sz="181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(margen estimado del 15% sobre 800.000 € de facturación):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32412" y="4009730"/>
            <a:ext cx="1543107" cy="234420"/>
            <a:chOff x="0" y="0"/>
            <a:chExt cx="2057476" cy="31256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350" y="6350"/>
              <a:ext cx="2044827" cy="299974"/>
            </a:xfrm>
            <a:custGeom>
              <a:avLst/>
              <a:gdLst/>
              <a:ahLst/>
              <a:cxnLst/>
              <a:rect r="r" b="b" t="t" l="l"/>
              <a:pathLst>
                <a:path h="299974" w="2044827">
                  <a:moveTo>
                    <a:pt x="0" y="149987"/>
                  </a:moveTo>
                  <a:cubicBezTo>
                    <a:pt x="0" y="67183"/>
                    <a:pt x="69596" y="0"/>
                    <a:pt x="155321" y="0"/>
                  </a:cubicBezTo>
                  <a:lnTo>
                    <a:pt x="1889506" y="0"/>
                  </a:lnTo>
                  <a:cubicBezTo>
                    <a:pt x="1975231" y="0"/>
                    <a:pt x="2044827" y="67183"/>
                    <a:pt x="2044827" y="149987"/>
                  </a:cubicBezTo>
                  <a:cubicBezTo>
                    <a:pt x="2044827" y="232791"/>
                    <a:pt x="1975231" y="299974"/>
                    <a:pt x="1889506" y="299974"/>
                  </a:cubicBezTo>
                  <a:lnTo>
                    <a:pt x="155321" y="299974"/>
                  </a:lnTo>
                  <a:cubicBezTo>
                    <a:pt x="69596" y="299847"/>
                    <a:pt x="0" y="232791"/>
                    <a:pt x="0" y="149987"/>
                  </a:cubicBezTo>
                  <a:close/>
                </a:path>
              </a:pathLst>
            </a:custGeom>
            <a:solidFill>
              <a:srgbClr val="FFFFFF">
                <a:alpha val="3922"/>
              </a:srgbClr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57527" cy="312674"/>
            </a:xfrm>
            <a:custGeom>
              <a:avLst/>
              <a:gdLst/>
              <a:ahLst/>
              <a:cxnLst/>
              <a:rect r="r" b="b" t="t" l="l"/>
              <a:pathLst>
                <a:path h="312674" w="2057527">
                  <a:moveTo>
                    <a:pt x="0" y="156337"/>
                  </a:moveTo>
                  <a:cubicBezTo>
                    <a:pt x="0" y="69723"/>
                    <a:pt x="72644" y="0"/>
                    <a:pt x="161671" y="0"/>
                  </a:cubicBezTo>
                  <a:lnTo>
                    <a:pt x="1895856" y="0"/>
                  </a:lnTo>
                  <a:lnTo>
                    <a:pt x="1895856" y="6350"/>
                  </a:lnTo>
                  <a:lnTo>
                    <a:pt x="1895856" y="0"/>
                  </a:lnTo>
                  <a:cubicBezTo>
                    <a:pt x="1984883" y="0"/>
                    <a:pt x="2057527" y="69723"/>
                    <a:pt x="2057527" y="156337"/>
                  </a:cubicBezTo>
                  <a:lnTo>
                    <a:pt x="2051177" y="156337"/>
                  </a:lnTo>
                  <a:lnTo>
                    <a:pt x="2057527" y="156337"/>
                  </a:lnTo>
                  <a:lnTo>
                    <a:pt x="2051177" y="156337"/>
                  </a:lnTo>
                  <a:lnTo>
                    <a:pt x="2057527" y="156337"/>
                  </a:lnTo>
                  <a:cubicBezTo>
                    <a:pt x="2057527" y="242824"/>
                    <a:pt x="1984883" y="312674"/>
                    <a:pt x="1895856" y="312674"/>
                  </a:cubicBezTo>
                  <a:lnTo>
                    <a:pt x="1895856" y="306324"/>
                  </a:lnTo>
                  <a:lnTo>
                    <a:pt x="1895856" y="312674"/>
                  </a:lnTo>
                  <a:lnTo>
                    <a:pt x="161671" y="312674"/>
                  </a:lnTo>
                  <a:lnTo>
                    <a:pt x="161671" y="306324"/>
                  </a:lnTo>
                  <a:lnTo>
                    <a:pt x="161671" y="312674"/>
                  </a:lnTo>
                  <a:cubicBezTo>
                    <a:pt x="72644" y="312547"/>
                    <a:pt x="0" y="242824"/>
                    <a:pt x="0" y="156337"/>
                  </a:cubicBezTo>
                  <a:lnTo>
                    <a:pt x="6350" y="156337"/>
                  </a:lnTo>
                  <a:lnTo>
                    <a:pt x="0" y="156337"/>
                  </a:lnTo>
                  <a:moveTo>
                    <a:pt x="12700" y="156337"/>
                  </a:moveTo>
                  <a:lnTo>
                    <a:pt x="6350" y="156337"/>
                  </a:lnTo>
                  <a:lnTo>
                    <a:pt x="12700" y="156337"/>
                  </a:lnTo>
                  <a:cubicBezTo>
                    <a:pt x="12700" y="235458"/>
                    <a:pt x="79121" y="299974"/>
                    <a:pt x="161671" y="299974"/>
                  </a:cubicBezTo>
                  <a:lnTo>
                    <a:pt x="1895856" y="299974"/>
                  </a:lnTo>
                  <a:cubicBezTo>
                    <a:pt x="1978279" y="299974"/>
                    <a:pt x="2044827" y="235458"/>
                    <a:pt x="2044827" y="156337"/>
                  </a:cubicBezTo>
                  <a:cubicBezTo>
                    <a:pt x="2044827" y="77216"/>
                    <a:pt x="1978279" y="12700"/>
                    <a:pt x="1895856" y="12700"/>
                  </a:cubicBezTo>
                  <a:lnTo>
                    <a:pt x="161671" y="12700"/>
                  </a:lnTo>
                  <a:lnTo>
                    <a:pt x="161671" y="6350"/>
                  </a:lnTo>
                  <a:lnTo>
                    <a:pt x="161671" y="12700"/>
                  </a:lnTo>
                  <a:cubicBezTo>
                    <a:pt x="79121" y="12700"/>
                    <a:pt x="12700" y="77216"/>
                    <a:pt x="12700" y="15633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010079" y="4064451"/>
            <a:ext cx="124978" cy="124978"/>
            <a:chOff x="0" y="0"/>
            <a:chExt cx="166637" cy="166637"/>
          </a:xfrm>
        </p:grpSpPr>
        <p:sp>
          <p:nvSpPr>
            <p:cNvPr name="Freeform 15" id="15" descr="preencoded.png"/>
            <p:cNvSpPr/>
            <p:nvPr/>
          </p:nvSpPr>
          <p:spPr>
            <a:xfrm flipH="false" flipV="false" rot="0">
              <a:off x="0" y="0"/>
              <a:ext cx="166624" cy="166624"/>
            </a:xfrm>
            <a:custGeom>
              <a:avLst/>
              <a:gdLst/>
              <a:ahLst/>
              <a:cxnLst/>
              <a:rect r="r" b="b" t="t" l="l"/>
              <a:pathLst>
                <a:path h="166624" w="166624">
                  <a:moveTo>
                    <a:pt x="0" y="0"/>
                  </a:moveTo>
                  <a:lnTo>
                    <a:pt x="166624" y="0"/>
                  </a:lnTo>
                  <a:lnTo>
                    <a:pt x="166624" y="166624"/>
                  </a:lnTo>
                  <a:lnTo>
                    <a:pt x="0" y="166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7" b="-7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176709" y="4017159"/>
            <a:ext cx="1221143" cy="190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4"/>
              </a:lnSpc>
            </a:pPr>
            <a:r>
              <a:rPr lang="en-US" sz="875">
                <a:solidFill>
                  <a:srgbClr val="E0D6DE"/>
                </a:solidFill>
                <a:latin typeface="Arimo"/>
                <a:ea typeface="Arimo"/>
                <a:cs typeface="Arimo"/>
                <a:sym typeface="Arimo"/>
              </a:rPr>
              <a:t>Impuesto Pagado (€)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2549309" y="4009730"/>
            <a:ext cx="1810150" cy="234420"/>
            <a:chOff x="0" y="0"/>
            <a:chExt cx="2413533" cy="31256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6350" y="6350"/>
              <a:ext cx="2400808" cy="299974"/>
            </a:xfrm>
            <a:custGeom>
              <a:avLst/>
              <a:gdLst/>
              <a:ahLst/>
              <a:cxnLst/>
              <a:rect r="r" b="b" t="t" l="l"/>
              <a:pathLst>
                <a:path h="299974" w="2400808">
                  <a:moveTo>
                    <a:pt x="0" y="149987"/>
                  </a:moveTo>
                  <a:cubicBezTo>
                    <a:pt x="0" y="67183"/>
                    <a:pt x="69596" y="0"/>
                    <a:pt x="155448" y="0"/>
                  </a:cubicBezTo>
                  <a:lnTo>
                    <a:pt x="2245360" y="0"/>
                  </a:lnTo>
                  <a:cubicBezTo>
                    <a:pt x="2331212" y="0"/>
                    <a:pt x="2400808" y="67183"/>
                    <a:pt x="2400808" y="149987"/>
                  </a:cubicBezTo>
                  <a:cubicBezTo>
                    <a:pt x="2400808" y="232791"/>
                    <a:pt x="2331212" y="299974"/>
                    <a:pt x="2245360" y="299974"/>
                  </a:cubicBezTo>
                  <a:lnTo>
                    <a:pt x="155448" y="299974"/>
                  </a:lnTo>
                  <a:cubicBezTo>
                    <a:pt x="69596" y="299847"/>
                    <a:pt x="0" y="232791"/>
                    <a:pt x="0" y="149987"/>
                  </a:cubicBezTo>
                  <a:close/>
                </a:path>
              </a:pathLst>
            </a:custGeom>
            <a:solidFill>
              <a:srgbClr val="FFFFFF">
                <a:alpha val="3922"/>
              </a:srgbClr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13508" cy="312674"/>
            </a:xfrm>
            <a:custGeom>
              <a:avLst/>
              <a:gdLst/>
              <a:ahLst/>
              <a:cxnLst/>
              <a:rect r="r" b="b" t="t" l="l"/>
              <a:pathLst>
                <a:path h="312674" w="2413508">
                  <a:moveTo>
                    <a:pt x="0" y="156337"/>
                  </a:moveTo>
                  <a:cubicBezTo>
                    <a:pt x="0" y="69723"/>
                    <a:pt x="72644" y="0"/>
                    <a:pt x="161798" y="0"/>
                  </a:cubicBezTo>
                  <a:lnTo>
                    <a:pt x="2251710" y="0"/>
                  </a:lnTo>
                  <a:lnTo>
                    <a:pt x="2251710" y="6350"/>
                  </a:lnTo>
                  <a:lnTo>
                    <a:pt x="2251710" y="0"/>
                  </a:lnTo>
                  <a:cubicBezTo>
                    <a:pt x="2340864" y="0"/>
                    <a:pt x="2413508" y="69723"/>
                    <a:pt x="2413508" y="156337"/>
                  </a:cubicBezTo>
                  <a:lnTo>
                    <a:pt x="2407158" y="156337"/>
                  </a:lnTo>
                  <a:lnTo>
                    <a:pt x="2413508" y="156337"/>
                  </a:lnTo>
                  <a:lnTo>
                    <a:pt x="2407158" y="156337"/>
                  </a:lnTo>
                  <a:lnTo>
                    <a:pt x="2413508" y="156337"/>
                  </a:lnTo>
                  <a:cubicBezTo>
                    <a:pt x="2413508" y="242824"/>
                    <a:pt x="2340864" y="312674"/>
                    <a:pt x="2251710" y="312674"/>
                  </a:cubicBezTo>
                  <a:lnTo>
                    <a:pt x="2251710" y="306324"/>
                  </a:lnTo>
                  <a:lnTo>
                    <a:pt x="2251710" y="312674"/>
                  </a:lnTo>
                  <a:lnTo>
                    <a:pt x="161798" y="312674"/>
                  </a:lnTo>
                  <a:lnTo>
                    <a:pt x="161798" y="306324"/>
                  </a:lnTo>
                  <a:lnTo>
                    <a:pt x="161798" y="312674"/>
                  </a:lnTo>
                  <a:cubicBezTo>
                    <a:pt x="72644" y="312547"/>
                    <a:pt x="0" y="242824"/>
                    <a:pt x="0" y="156337"/>
                  </a:cubicBezTo>
                  <a:lnTo>
                    <a:pt x="6350" y="156337"/>
                  </a:lnTo>
                  <a:lnTo>
                    <a:pt x="0" y="156337"/>
                  </a:lnTo>
                  <a:moveTo>
                    <a:pt x="12700" y="156337"/>
                  </a:moveTo>
                  <a:lnTo>
                    <a:pt x="6350" y="156337"/>
                  </a:lnTo>
                  <a:lnTo>
                    <a:pt x="12700" y="156337"/>
                  </a:lnTo>
                  <a:cubicBezTo>
                    <a:pt x="12700" y="235458"/>
                    <a:pt x="79248" y="299974"/>
                    <a:pt x="161798" y="299974"/>
                  </a:cubicBezTo>
                  <a:lnTo>
                    <a:pt x="2251710" y="299974"/>
                  </a:lnTo>
                  <a:cubicBezTo>
                    <a:pt x="2334260" y="299974"/>
                    <a:pt x="2400808" y="235458"/>
                    <a:pt x="2400808" y="156337"/>
                  </a:cubicBezTo>
                  <a:cubicBezTo>
                    <a:pt x="2400808" y="77216"/>
                    <a:pt x="2334260" y="12700"/>
                    <a:pt x="2251710" y="12700"/>
                  </a:cubicBezTo>
                  <a:lnTo>
                    <a:pt x="161798" y="12700"/>
                  </a:lnTo>
                  <a:lnTo>
                    <a:pt x="161798" y="6350"/>
                  </a:lnTo>
                  <a:lnTo>
                    <a:pt x="161798" y="12700"/>
                  </a:lnTo>
                  <a:cubicBezTo>
                    <a:pt x="79248" y="12700"/>
                    <a:pt x="12700" y="77216"/>
                    <a:pt x="12700" y="15633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626976" y="4064451"/>
            <a:ext cx="124978" cy="124978"/>
            <a:chOff x="0" y="0"/>
            <a:chExt cx="166637" cy="166637"/>
          </a:xfrm>
        </p:grpSpPr>
        <p:sp>
          <p:nvSpPr>
            <p:cNvPr name="Freeform 21" id="21" descr="preencoded.png"/>
            <p:cNvSpPr/>
            <p:nvPr/>
          </p:nvSpPr>
          <p:spPr>
            <a:xfrm flipH="false" flipV="false" rot="0">
              <a:off x="0" y="0"/>
              <a:ext cx="166624" cy="166624"/>
            </a:xfrm>
            <a:custGeom>
              <a:avLst/>
              <a:gdLst/>
              <a:ahLst/>
              <a:cxnLst/>
              <a:rect r="r" b="b" t="t" l="l"/>
              <a:pathLst>
                <a:path h="166624" w="166624">
                  <a:moveTo>
                    <a:pt x="0" y="0"/>
                  </a:moveTo>
                  <a:lnTo>
                    <a:pt x="166624" y="0"/>
                  </a:lnTo>
                  <a:lnTo>
                    <a:pt x="166624" y="166624"/>
                  </a:lnTo>
                  <a:lnTo>
                    <a:pt x="0" y="166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7" b="-7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2793616" y="4017159"/>
            <a:ext cx="1488186" cy="190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4"/>
              </a:lnSpc>
            </a:pPr>
            <a:r>
              <a:rPr lang="en-US" sz="875">
                <a:solidFill>
                  <a:srgbClr val="E0D6DE"/>
                </a:solidFill>
                <a:latin typeface="Arimo"/>
                <a:ea typeface="Arimo"/>
                <a:cs typeface="Arimo"/>
                <a:sym typeface="Arimo"/>
              </a:rPr>
              <a:t>Capital para Reinvertir (€)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937174" y="4343533"/>
            <a:ext cx="7915275" cy="4165930"/>
            <a:chOff x="0" y="0"/>
            <a:chExt cx="10553700" cy="5554574"/>
          </a:xfrm>
        </p:grpSpPr>
        <p:sp>
          <p:nvSpPr>
            <p:cNvPr name="Freeform 24" id="24" descr="preencoded.png"/>
            <p:cNvSpPr/>
            <p:nvPr/>
          </p:nvSpPr>
          <p:spPr>
            <a:xfrm flipH="false" flipV="false" rot="0">
              <a:off x="0" y="0"/>
              <a:ext cx="10553700" cy="5554599"/>
            </a:xfrm>
            <a:custGeom>
              <a:avLst/>
              <a:gdLst/>
              <a:ahLst/>
              <a:cxnLst/>
              <a:rect r="r" b="b" t="t" l="l"/>
              <a:pathLst>
                <a:path h="5554599" w="10553700">
                  <a:moveTo>
                    <a:pt x="0" y="0"/>
                  </a:moveTo>
                  <a:lnTo>
                    <a:pt x="10553700" y="0"/>
                  </a:lnTo>
                  <a:lnTo>
                    <a:pt x="10553700" y="5554599"/>
                  </a:lnTo>
                  <a:lnTo>
                    <a:pt x="0" y="5554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9443447" y="3960914"/>
            <a:ext cx="4917434" cy="418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2437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¿Qué significa esto para Macelesa?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443447" y="4521994"/>
            <a:ext cx="7916618" cy="1106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181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Sin Holding:</a:t>
            </a:r>
            <a:r>
              <a:rPr lang="en-US" sz="181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Retirar 120.000 € como dividendo personal implica ~32.000 € de IRPF (hasta el 28%). Quedan </a:t>
            </a:r>
            <a:r>
              <a:rPr lang="en-US" sz="1812" b="true">
                <a:solidFill>
                  <a:srgbClr val="876CD4"/>
                </a:solidFill>
                <a:latin typeface="Inter Bold"/>
                <a:ea typeface="Inter Bold"/>
                <a:cs typeface="Inter Bold"/>
                <a:sym typeface="Inter Bold"/>
              </a:rPr>
              <a:t>88.000 € netos</a:t>
            </a:r>
            <a:r>
              <a:rPr lang="en-US" sz="181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para reinvertir.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443447" y="5750719"/>
            <a:ext cx="7916618" cy="1106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181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Con Holding:</a:t>
            </a:r>
            <a:r>
              <a:rPr lang="en-US" sz="181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El mismo beneficio sube a la matriz pagando solo </a:t>
            </a:r>
            <a:r>
              <a:rPr lang="en-US" sz="1812" b="true">
                <a:solidFill>
                  <a:srgbClr val="876CD4"/>
                </a:solidFill>
                <a:latin typeface="Inter Bold"/>
                <a:ea typeface="Inter Bold"/>
                <a:cs typeface="Inter Bold"/>
                <a:sym typeface="Inter Bold"/>
              </a:rPr>
              <a:t>1.500 € de IS</a:t>
            </a:r>
            <a:r>
              <a:rPr lang="en-US" sz="181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. Quedan </a:t>
            </a:r>
            <a:r>
              <a:rPr lang="en-US" sz="1812" b="true">
                <a:solidFill>
                  <a:srgbClr val="876CD4"/>
                </a:solidFill>
                <a:latin typeface="Inter Bold"/>
                <a:ea typeface="Inter Bold"/>
                <a:cs typeface="Inter Bold"/>
                <a:sym typeface="Inter Bold"/>
              </a:rPr>
              <a:t>118.500 € disponibles</a:t>
            </a:r>
            <a:r>
              <a:rPr lang="en-US" sz="181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para comprar maquinaria, furgonetas o financiar nueva filial.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9443447" y="7081542"/>
            <a:ext cx="7916618" cy="1256709"/>
            <a:chOff x="0" y="0"/>
            <a:chExt cx="10555491" cy="167561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0555478" cy="1675638"/>
            </a:xfrm>
            <a:custGeom>
              <a:avLst/>
              <a:gdLst/>
              <a:ahLst/>
              <a:cxnLst/>
              <a:rect r="r" b="b" t="t" l="l"/>
              <a:pathLst>
                <a:path h="1675638" w="10555478">
                  <a:moveTo>
                    <a:pt x="0" y="133223"/>
                  </a:moveTo>
                  <a:cubicBezTo>
                    <a:pt x="0" y="59690"/>
                    <a:pt x="59690" y="0"/>
                    <a:pt x="133223" y="0"/>
                  </a:cubicBezTo>
                  <a:lnTo>
                    <a:pt x="10422255" y="0"/>
                  </a:lnTo>
                  <a:cubicBezTo>
                    <a:pt x="10495788" y="0"/>
                    <a:pt x="10555478" y="59690"/>
                    <a:pt x="10555478" y="133223"/>
                  </a:cubicBezTo>
                  <a:lnTo>
                    <a:pt x="10555478" y="1542415"/>
                  </a:lnTo>
                  <a:cubicBezTo>
                    <a:pt x="10555478" y="1615948"/>
                    <a:pt x="10495788" y="1675638"/>
                    <a:pt x="10422255" y="1675638"/>
                  </a:cubicBezTo>
                  <a:lnTo>
                    <a:pt x="133223" y="1675638"/>
                  </a:lnTo>
                  <a:cubicBezTo>
                    <a:pt x="59690" y="1675638"/>
                    <a:pt x="0" y="1615948"/>
                    <a:pt x="0" y="1542415"/>
                  </a:cubicBezTo>
                  <a:close/>
                </a:path>
              </a:pathLst>
            </a:custGeom>
            <a:solidFill>
              <a:srgbClr val="1C113B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9681267" y="7427709"/>
            <a:ext cx="297209" cy="237830"/>
            <a:chOff x="0" y="0"/>
            <a:chExt cx="396278" cy="317106"/>
          </a:xfrm>
        </p:grpSpPr>
        <p:sp>
          <p:nvSpPr>
            <p:cNvPr name="Freeform 31" id="31" descr="preencoded.png"/>
            <p:cNvSpPr/>
            <p:nvPr/>
          </p:nvSpPr>
          <p:spPr>
            <a:xfrm flipH="false" flipV="false" rot="0">
              <a:off x="0" y="0"/>
              <a:ext cx="396240" cy="317119"/>
            </a:xfrm>
            <a:custGeom>
              <a:avLst/>
              <a:gdLst/>
              <a:ahLst/>
              <a:cxnLst/>
              <a:rect r="r" b="b" t="t" l="l"/>
              <a:pathLst>
                <a:path h="317119" w="396240">
                  <a:moveTo>
                    <a:pt x="0" y="0"/>
                  </a:moveTo>
                  <a:lnTo>
                    <a:pt x="396240" y="0"/>
                  </a:lnTo>
                  <a:lnTo>
                    <a:pt x="396240" y="317119"/>
                  </a:lnTo>
                  <a:lnTo>
                    <a:pt x="0" y="317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392" r="-9" b="-384"/>
              </a:stretch>
            </a:blip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10216305" y="7283206"/>
            <a:ext cx="6905920" cy="756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1812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Ahorro anual estimado: ~30.500 €.</a:t>
            </a:r>
            <a:r>
              <a:rPr lang="en-US" sz="181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La inversión inicial se amortiza en menos de un mes de operativa fiscal eficiente.</a:t>
            </a: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430000" y="0"/>
            <a:ext cx="6858000" cy="10287000"/>
            <a:chOff x="0" y="0"/>
            <a:chExt cx="91440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14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54691" y="1840259"/>
            <a:ext cx="1147172" cy="342157"/>
            <a:chOff x="0" y="0"/>
            <a:chExt cx="1529563" cy="45620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29588" cy="456184"/>
            </a:xfrm>
            <a:custGeom>
              <a:avLst/>
              <a:gdLst/>
              <a:ahLst/>
              <a:cxnLst/>
              <a:rect r="r" b="b" t="t" l="l"/>
              <a:pathLst>
                <a:path h="456184" w="1529588">
                  <a:moveTo>
                    <a:pt x="0" y="90805"/>
                  </a:moveTo>
                  <a:cubicBezTo>
                    <a:pt x="0" y="40513"/>
                    <a:pt x="41529" y="0"/>
                    <a:pt x="92456" y="0"/>
                  </a:cubicBezTo>
                  <a:lnTo>
                    <a:pt x="1437132" y="0"/>
                  </a:lnTo>
                  <a:lnTo>
                    <a:pt x="1437132" y="6350"/>
                  </a:lnTo>
                  <a:lnTo>
                    <a:pt x="1437132" y="0"/>
                  </a:lnTo>
                  <a:cubicBezTo>
                    <a:pt x="1488059" y="0"/>
                    <a:pt x="1529588" y="40513"/>
                    <a:pt x="1529588" y="90805"/>
                  </a:cubicBezTo>
                  <a:lnTo>
                    <a:pt x="1523238" y="90805"/>
                  </a:lnTo>
                  <a:lnTo>
                    <a:pt x="1529588" y="90805"/>
                  </a:lnTo>
                  <a:lnTo>
                    <a:pt x="1529588" y="365379"/>
                  </a:lnTo>
                  <a:lnTo>
                    <a:pt x="1523238" y="365379"/>
                  </a:lnTo>
                  <a:lnTo>
                    <a:pt x="1529588" y="365379"/>
                  </a:lnTo>
                  <a:cubicBezTo>
                    <a:pt x="1529588" y="415671"/>
                    <a:pt x="1488059" y="456184"/>
                    <a:pt x="1437132" y="456184"/>
                  </a:cubicBezTo>
                  <a:lnTo>
                    <a:pt x="1437132" y="449834"/>
                  </a:lnTo>
                  <a:lnTo>
                    <a:pt x="1437132" y="456184"/>
                  </a:lnTo>
                  <a:lnTo>
                    <a:pt x="92456" y="456184"/>
                  </a:lnTo>
                  <a:lnTo>
                    <a:pt x="92456" y="449834"/>
                  </a:lnTo>
                  <a:lnTo>
                    <a:pt x="92456" y="456184"/>
                  </a:lnTo>
                  <a:cubicBezTo>
                    <a:pt x="41529" y="456184"/>
                    <a:pt x="0" y="415671"/>
                    <a:pt x="0" y="365379"/>
                  </a:cubicBezTo>
                  <a:lnTo>
                    <a:pt x="0" y="90805"/>
                  </a:lnTo>
                  <a:lnTo>
                    <a:pt x="6350" y="90805"/>
                  </a:lnTo>
                  <a:lnTo>
                    <a:pt x="0" y="90805"/>
                  </a:lnTo>
                  <a:moveTo>
                    <a:pt x="12700" y="90805"/>
                  </a:moveTo>
                  <a:lnTo>
                    <a:pt x="12700" y="365379"/>
                  </a:lnTo>
                  <a:lnTo>
                    <a:pt x="6350" y="365379"/>
                  </a:lnTo>
                  <a:lnTo>
                    <a:pt x="12700" y="365379"/>
                  </a:lnTo>
                  <a:cubicBezTo>
                    <a:pt x="12700" y="408432"/>
                    <a:pt x="48260" y="443484"/>
                    <a:pt x="92456" y="443484"/>
                  </a:cubicBezTo>
                  <a:lnTo>
                    <a:pt x="1437132" y="443484"/>
                  </a:lnTo>
                  <a:cubicBezTo>
                    <a:pt x="1481328" y="443484"/>
                    <a:pt x="1516888" y="408432"/>
                    <a:pt x="1516888" y="365379"/>
                  </a:cubicBezTo>
                  <a:lnTo>
                    <a:pt x="1516888" y="90805"/>
                  </a:lnTo>
                  <a:cubicBezTo>
                    <a:pt x="1516888" y="47752"/>
                    <a:pt x="1481328" y="12700"/>
                    <a:pt x="1437132" y="12700"/>
                  </a:cubicBezTo>
                  <a:lnTo>
                    <a:pt x="92456" y="12700"/>
                  </a:lnTo>
                  <a:lnTo>
                    <a:pt x="92456" y="6350"/>
                  </a:lnTo>
                  <a:lnTo>
                    <a:pt x="92456" y="12700"/>
                  </a:lnTo>
                  <a:cubicBezTo>
                    <a:pt x="48260" y="12700"/>
                    <a:pt x="12700" y="47752"/>
                    <a:pt x="12700" y="90805"/>
                  </a:cubicBezTo>
                  <a:close/>
                </a:path>
              </a:pathLst>
            </a:custGeom>
            <a:solidFill>
              <a:srgbClr val="876CD4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781945" y="1882378"/>
            <a:ext cx="892673" cy="229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z="1124">
                <a:solidFill>
                  <a:srgbClr val="876CD4"/>
                </a:solidFill>
                <a:latin typeface="Inter"/>
                <a:ea typeface="Inter"/>
                <a:cs typeface="Inter"/>
                <a:sym typeface="Inter"/>
              </a:rPr>
              <a:t>CAPÍTULO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9454" y="2199084"/>
            <a:ext cx="7163248" cy="646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12"/>
              </a:lnSpc>
            </a:pPr>
            <a:r>
              <a:rPr lang="en-US" sz="3875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Estructura Propuesta del Grupo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49929" y="3024340"/>
            <a:ext cx="10130133" cy="1319660"/>
            <a:chOff x="0" y="0"/>
            <a:chExt cx="13506844" cy="175954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3481304" cy="1734185"/>
            </a:xfrm>
            <a:custGeom>
              <a:avLst/>
              <a:gdLst/>
              <a:ahLst/>
              <a:cxnLst/>
              <a:rect r="r" b="b" t="t" l="l"/>
              <a:pathLst>
                <a:path h="1734185" w="13481304">
                  <a:moveTo>
                    <a:pt x="0" y="105537"/>
                  </a:moveTo>
                  <a:cubicBezTo>
                    <a:pt x="0" y="47244"/>
                    <a:pt x="47879" y="0"/>
                    <a:pt x="106807" y="0"/>
                  </a:cubicBezTo>
                  <a:lnTo>
                    <a:pt x="13374497" y="0"/>
                  </a:lnTo>
                  <a:cubicBezTo>
                    <a:pt x="13433552" y="0"/>
                    <a:pt x="13481304" y="47244"/>
                    <a:pt x="13481304" y="105537"/>
                  </a:cubicBezTo>
                  <a:lnTo>
                    <a:pt x="13481304" y="1628648"/>
                  </a:lnTo>
                  <a:cubicBezTo>
                    <a:pt x="13481304" y="1686941"/>
                    <a:pt x="13433425" y="1734185"/>
                    <a:pt x="13374497" y="1734185"/>
                  </a:cubicBezTo>
                  <a:lnTo>
                    <a:pt x="106807" y="1734185"/>
                  </a:lnTo>
                  <a:cubicBezTo>
                    <a:pt x="47752" y="1734185"/>
                    <a:pt x="0" y="1686941"/>
                    <a:pt x="0" y="1628648"/>
                  </a:cubicBez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506704" cy="1759585"/>
            </a:xfrm>
            <a:custGeom>
              <a:avLst/>
              <a:gdLst/>
              <a:ahLst/>
              <a:cxnLst/>
              <a:rect r="r" b="b" t="t" l="l"/>
              <a:pathLst>
                <a:path h="1759585" w="13506704">
                  <a:moveTo>
                    <a:pt x="0" y="118237"/>
                  </a:moveTo>
                  <a:cubicBezTo>
                    <a:pt x="0" y="52832"/>
                    <a:pt x="53721" y="0"/>
                    <a:pt x="119507" y="0"/>
                  </a:cubicBezTo>
                  <a:lnTo>
                    <a:pt x="13387197" y="0"/>
                  </a:lnTo>
                  <a:lnTo>
                    <a:pt x="13387197" y="12700"/>
                  </a:lnTo>
                  <a:lnTo>
                    <a:pt x="13387197" y="0"/>
                  </a:lnTo>
                  <a:cubicBezTo>
                    <a:pt x="13453109" y="0"/>
                    <a:pt x="13506704" y="52832"/>
                    <a:pt x="13506704" y="118237"/>
                  </a:cubicBezTo>
                  <a:lnTo>
                    <a:pt x="13494004" y="118237"/>
                  </a:lnTo>
                  <a:lnTo>
                    <a:pt x="13506704" y="118237"/>
                  </a:lnTo>
                  <a:lnTo>
                    <a:pt x="13506704" y="1641348"/>
                  </a:lnTo>
                  <a:lnTo>
                    <a:pt x="13494004" y="1641348"/>
                  </a:lnTo>
                  <a:lnTo>
                    <a:pt x="13506704" y="1641348"/>
                  </a:lnTo>
                  <a:cubicBezTo>
                    <a:pt x="13506704" y="1706753"/>
                    <a:pt x="13452982" y="1759585"/>
                    <a:pt x="13387197" y="1759585"/>
                  </a:cubicBezTo>
                  <a:lnTo>
                    <a:pt x="13387197" y="1746885"/>
                  </a:lnTo>
                  <a:lnTo>
                    <a:pt x="13387197" y="1759585"/>
                  </a:lnTo>
                  <a:lnTo>
                    <a:pt x="119507" y="1759585"/>
                  </a:lnTo>
                  <a:lnTo>
                    <a:pt x="119507" y="1746885"/>
                  </a:lnTo>
                  <a:lnTo>
                    <a:pt x="119507" y="1759585"/>
                  </a:lnTo>
                  <a:cubicBezTo>
                    <a:pt x="53594" y="1759585"/>
                    <a:pt x="0" y="1706753"/>
                    <a:pt x="0" y="1641348"/>
                  </a:cubicBezTo>
                  <a:lnTo>
                    <a:pt x="0" y="118237"/>
                  </a:lnTo>
                  <a:lnTo>
                    <a:pt x="12700" y="118237"/>
                  </a:lnTo>
                  <a:lnTo>
                    <a:pt x="0" y="118237"/>
                  </a:lnTo>
                  <a:moveTo>
                    <a:pt x="25400" y="118237"/>
                  </a:moveTo>
                  <a:lnTo>
                    <a:pt x="25400" y="1641348"/>
                  </a:lnTo>
                  <a:lnTo>
                    <a:pt x="12700" y="1641348"/>
                  </a:lnTo>
                  <a:lnTo>
                    <a:pt x="25400" y="1641348"/>
                  </a:lnTo>
                  <a:cubicBezTo>
                    <a:pt x="25400" y="1692402"/>
                    <a:pt x="67437" y="1734185"/>
                    <a:pt x="119507" y="1734185"/>
                  </a:cubicBezTo>
                  <a:lnTo>
                    <a:pt x="13387197" y="1734185"/>
                  </a:lnTo>
                  <a:cubicBezTo>
                    <a:pt x="13439394" y="1734185"/>
                    <a:pt x="13481304" y="1692529"/>
                    <a:pt x="13481304" y="1641348"/>
                  </a:cubicBezTo>
                  <a:lnTo>
                    <a:pt x="13481304" y="118237"/>
                  </a:lnTo>
                  <a:cubicBezTo>
                    <a:pt x="13481304" y="67183"/>
                    <a:pt x="13439267" y="25400"/>
                    <a:pt x="13387197" y="25400"/>
                  </a:cubicBezTo>
                  <a:lnTo>
                    <a:pt x="119507" y="25400"/>
                  </a:lnTo>
                  <a:lnTo>
                    <a:pt x="119507" y="12700"/>
                  </a:lnTo>
                  <a:lnTo>
                    <a:pt x="119507" y="25400"/>
                  </a:lnTo>
                  <a:cubicBezTo>
                    <a:pt x="67437" y="25400"/>
                    <a:pt x="25400" y="67056"/>
                    <a:pt x="25400" y="118237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678504" y="3052915"/>
            <a:ext cx="753666" cy="1262510"/>
            <a:chOff x="0" y="0"/>
            <a:chExt cx="1004888" cy="168334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4951" cy="1683385"/>
            </a:xfrm>
            <a:custGeom>
              <a:avLst/>
              <a:gdLst/>
              <a:ahLst/>
              <a:cxnLst/>
              <a:rect r="r" b="b" t="t" l="l"/>
              <a:pathLst>
                <a:path h="1683385" w="1004951">
                  <a:moveTo>
                    <a:pt x="0" y="75057"/>
                  </a:moveTo>
                  <a:cubicBezTo>
                    <a:pt x="0" y="33655"/>
                    <a:pt x="33655" y="0"/>
                    <a:pt x="75057" y="0"/>
                  </a:cubicBezTo>
                  <a:lnTo>
                    <a:pt x="929894" y="0"/>
                  </a:lnTo>
                  <a:cubicBezTo>
                    <a:pt x="971296" y="0"/>
                    <a:pt x="1004951" y="33655"/>
                    <a:pt x="1004951" y="75057"/>
                  </a:cubicBezTo>
                  <a:lnTo>
                    <a:pt x="1004951" y="1608328"/>
                  </a:lnTo>
                  <a:cubicBezTo>
                    <a:pt x="1004951" y="1649730"/>
                    <a:pt x="971296" y="1683385"/>
                    <a:pt x="929894" y="1683385"/>
                  </a:cubicBezTo>
                  <a:lnTo>
                    <a:pt x="75057" y="1683385"/>
                  </a:lnTo>
                  <a:cubicBezTo>
                    <a:pt x="33655" y="1683385"/>
                    <a:pt x="0" y="1649730"/>
                    <a:pt x="0" y="1608328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909190" y="3536004"/>
            <a:ext cx="282626" cy="324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218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1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57338" y="3231804"/>
            <a:ext cx="3126429" cy="31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3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Macelesa Group Holding SL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57338" y="3596878"/>
            <a:ext cx="9005735" cy="530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437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Nivel: Matriz</a:t>
            </a:r>
            <a:r>
              <a:rPr lang="en-US" sz="143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· Gestión de patrimonio, estrategia corporativa y marca del grupo. Centraliza la tesorería y los dividendos.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649929" y="4450109"/>
            <a:ext cx="10130133" cy="1149696"/>
            <a:chOff x="0" y="0"/>
            <a:chExt cx="13506844" cy="153292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2700" y="12700"/>
              <a:ext cx="13481431" cy="1507490"/>
            </a:xfrm>
            <a:custGeom>
              <a:avLst/>
              <a:gdLst/>
              <a:ahLst/>
              <a:cxnLst/>
              <a:rect r="r" b="b" t="t" l="l"/>
              <a:pathLst>
                <a:path h="1507490" w="13481431">
                  <a:moveTo>
                    <a:pt x="0" y="105537"/>
                  </a:moveTo>
                  <a:cubicBezTo>
                    <a:pt x="0" y="47244"/>
                    <a:pt x="48006" y="0"/>
                    <a:pt x="107061" y="0"/>
                  </a:cubicBezTo>
                  <a:lnTo>
                    <a:pt x="13374370" y="0"/>
                  </a:lnTo>
                  <a:cubicBezTo>
                    <a:pt x="13433552" y="0"/>
                    <a:pt x="13481431" y="47244"/>
                    <a:pt x="13481431" y="105537"/>
                  </a:cubicBezTo>
                  <a:lnTo>
                    <a:pt x="13481431" y="1401953"/>
                  </a:lnTo>
                  <a:cubicBezTo>
                    <a:pt x="13481431" y="1460246"/>
                    <a:pt x="13433425" y="1507490"/>
                    <a:pt x="13374370" y="1507490"/>
                  </a:cubicBezTo>
                  <a:lnTo>
                    <a:pt x="107061" y="1507490"/>
                  </a:lnTo>
                  <a:cubicBezTo>
                    <a:pt x="47879" y="1507490"/>
                    <a:pt x="0" y="1460246"/>
                    <a:pt x="0" y="1401953"/>
                  </a:cubicBez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3506831" cy="1532890"/>
            </a:xfrm>
            <a:custGeom>
              <a:avLst/>
              <a:gdLst/>
              <a:ahLst/>
              <a:cxnLst/>
              <a:rect r="r" b="b" t="t" l="l"/>
              <a:pathLst>
                <a:path h="1532890" w="13506831">
                  <a:moveTo>
                    <a:pt x="0" y="118237"/>
                  </a:moveTo>
                  <a:cubicBezTo>
                    <a:pt x="0" y="52705"/>
                    <a:pt x="53848" y="0"/>
                    <a:pt x="119761" y="0"/>
                  </a:cubicBezTo>
                  <a:lnTo>
                    <a:pt x="13387070" y="0"/>
                  </a:lnTo>
                  <a:lnTo>
                    <a:pt x="13387070" y="12700"/>
                  </a:lnTo>
                  <a:lnTo>
                    <a:pt x="13387070" y="0"/>
                  </a:lnTo>
                  <a:cubicBezTo>
                    <a:pt x="13453109" y="0"/>
                    <a:pt x="13506831" y="52705"/>
                    <a:pt x="13506831" y="118237"/>
                  </a:cubicBezTo>
                  <a:lnTo>
                    <a:pt x="13494131" y="118237"/>
                  </a:lnTo>
                  <a:lnTo>
                    <a:pt x="13506831" y="118237"/>
                  </a:lnTo>
                  <a:lnTo>
                    <a:pt x="13506831" y="1414653"/>
                  </a:lnTo>
                  <a:lnTo>
                    <a:pt x="13494131" y="1414653"/>
                  </a:lnTo>
                  <a:lnTo>
                    <a:pt x="13506831" y="1414653"/>
                  </a:lnTo>
                  <a:cubicBezTo>
                    <a:pt x="13506831" y="1480185"/>
                    <a:pt x="13452983" y="1532890"/>
                    <a:pt x="13387070" y="1532890"/>
                  </a:cubicBezTo>
                  <a:lnTo>
                    <a:pt x="13387070" y="1520190"/>
                  </a:lnTo>
                  <a:lnTo>
                    <a:pt x="13387070" y="1532890"/>
                  </a:lnTo>
                  <a:lnTo>
                    <a:pt x="119761" y="1532890"/>
                  </a:lnTo>
                  <a:lnTo>
                    <a:pt x="119761" y="1520190"/>
                  </a:lnTo>
                  <a:lnTo>
                    <a:pt x="119761" y="1532890"/>
                  </a:lnTo>
                  <a:cubicBezTo>
                    <a:pt x="53721" y="1532890"/>
                    <a:pt x="0" y="1480185"/>
                    <a:pt x="0" y="1414653"/>
                  </a:cubicBezTo>
                  <a:lnTo>
                    <a:pt x="0" y="118237"/>
                  </a:lnTo>
                  <a:lnTo>
                    <a:pt x="12700" y="118237"/>
                  </a:lnTo>
                  <a:lnTo>
                    <a:pt x="0" y="118237"/>
                  </a:lnTo>
                  <a:moveTo>
                    <a:pt x="25400" y="118237"/>
                  </a:moveTo>
                  <a:lnTo>
                    <a:pt x="25400" y="1414653"/>
                  </a:lnTo>
                  <a:lnTo>
                    <a:pt x="12700" y="1414653"/>
                  </a:lnTo>
                  <a:lnTo>
                    <a:pt x="25400" y="1414653"/>
                  </a:lnTo>
                  <a:cubicBezTo>
                    <a:pt x="25400" y="1465707"/>
                    <a:pt x="67437" y="1507490"/>
                    <a:pt x="119761" y="1507490"/>
                  </a:cubicBezTo>
                  <a:lnTo>
                    <a:pt x="13387070" y="1507490"/>
                  </a:lnTo>
                  <a:cubicBezTo>
                    <a:pt x="13439394" y="1507490"/>
                    <a:pt x="13481431" y="1465707"/>
                    <a:pt x="13481431" y="1414653"/>
                  </a:cubicBezTo>
                  <a:lnTo>
                    <a:pt x="13481431" y="118237"/>
                  </a:lnTo>
                  <a:cubicBezTo>
                    <a:pt x="13481431" y="67183"/>
                    <a:pt x="13439394" y="25400"/>
                    <a:pt x="13387070" y="25400"/>
                  </a:cubicBezTo>
                  <a:lnTo>
                    <a:pt x="119761" y="25400"/>
                  </a:lnTo>
                  <a:lnTo>
                    <a:pt x="119761" y="12700"/>
                  </a:lnTo>
                  <a:lnTo>
                    <a:pt x="119761" y="25400"/>
                  </a:lnTo>
                  <a:cubicBezTo>
                    <a:pt x="67437" y="25400"/>
                    <a:pt x="25400" y="67183"/>
                    <a:pt x="25400" y="118237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678504" y="4478684"/>
            <a:ext cx="753666" cy="1092546"/>
            <a:chOff x="0" y="0"/>
            <a:chExt cx="1004888" cy="145672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04951" cy="1456690"/>
            </a:xfrm>
            <a:custGeom>
              <a:avLst/>
              <a:gdLst/>
              <a:ahLst/>
              <a:cxnLst/>
              <a:rect r="r" b="b" t="t" l="l"/>
              <a:pathLst>
                <a:path h="1456690" w="1004951">
                  <a:moveTo>
                    <a:pt x="0" y="75057"/>
                  </a:moveTo>
                  <a:cubicBezTo>
                    <a:pt x="0" y="33655"/>
                    <a:pt x="33655" y="0"/>
                    <a:pt x="75057" y="0"/>
                  </a:cubicBezTo>
                  <a:lnTo>
                    <a:pt x="929894" y="0"/>
                  </a:lnTo>
                  <a:cubicBezTo>
                    <a:pt x="971296" y="0"/>
                    <a:pt x="1004951" y="33655"/>
                    <a:pt x="1004951" y="75057"/>
                  </a:cubicBezTo>
                  <a:lnTo>
                    <a:pt x="1004951" y="1381633"/>
                  </a:lnTo>
                  <a:cubicBezTo>
                    <a:pt x="1004951" y="1423035"/>
                    <a:pt x="971296" y="1456690"/>
                    <a:pt x="929894" y="1456690"/>
                  </a:cubicBezTo>
                  <a:lnTo>
                    <a:pt x="75057" y="1456690"/>
                  </a:lnTo>
                  <a:cubicBezTo>
                    <a:pt x="33655" y="1456690"/>
                    <a:pt x="0" y="1423035"/>
                    <a:pt x="0" y="1381633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909190" y="4876800"/>
            <a:ext cx="282626" cy="324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218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2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57338" y="4657573"/>
            <a:ext cx="4251427" cy="31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3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Macelesa Servicios Profesionales SLU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57338" y="5022647"/>
            <a:ext cx="9005735" cy="279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437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Filial Operativa</a:t>
            </a:r>
            <a:r>
              <a:rPr lang="en-US" sz="143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· Construcción residencial, proyectos técnicos e instalaciones de alto volumen.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649929" y="5705923"/>
            <a:ext cx="10130133" cy="1319660"/>
            <a:chOff x="0" y="0"/>
            <a:chExt cx="13506844" cy="1759547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12700" y="12700"/>
              <a:ext cx="13481304" cy="1734185"/>
            </a:xfrm>
            <a:custGeom>
              <a:avLst/>
              <a:gdLst/>
              <a:ahLst/>
              <a:cxnLst/>
              <a:rect r="r" b="b" t="t" l="l"/>
              <a:pathLst>
                <a:path h="1734185" w="13481304">
                  <a:moveTo>
                    <a:pt x="0" y="105537"/>
                  </a:moveTo>
                  <a:cubicBezTo>
                    <a:pt x="0" y="47244"/>
                    <a:pt x="47879" y="0"/>
                    <a:pt x="106807" y="0"/>
                  </a:cubicBezTo>
                  <a:lnTo>
                    <a:pt x="13374497" y="0"/>
                  </a:lnTo>
                  <a:cubicBezTo>
                    <a:pt x="13433552" y="0"/>
                    <a:pt x="13481304" y="47244"/>
                    <a:pt x="13481304" y="105537"/>
                  </a:cubicBezTo>
                  <a:lnTo>
                    <a:pt x="13481304" y="1628648"/>
                  </a:lnTo>
                  <a:cubicBezTo>
                    <a:pt x="13481304" y="1686941"/>
                    <a:pt x="13433425" y="1734185"/>
                    <a:pt x="13374497" y="1734185"/>
                  </a:cubicBezTo>
                  <a:lnTo>
                    <a:pt x="106807" y="1734185"/>
                  </a:lnTo>
                  <a:cubicBezTo>
                    <a:pt x="47752" y="1734185"/>
                    <a:pt x="0" y="1686941"/>
                    <a:pt x="0" y="1628648"/>
                  </a:cubicBez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3506704" cy="1759585"/>
            </a:xfrm>
            <a:custGeom>
              <a:avLst/>
              <a:gdLst/>
              <a:ahLst/>
              <a:cxnLst/>
              <a:rect r="r" b="b" t="t" l="l"/>
              <a:pathLst>
                <a:path h="1759585" w="13506704">
                  <a:moveTo>
                    <a:pt x="0" y="118237"/>
                  </a:moveTo>
                  <a:cubicBezTo>
                    <a:pt x="0" y="52832"/>
                    <a:pt x="53721" y="0"/>
                    <a:pt x="119507" y="0"/>
                  </a:cubicBezTo>
                  <a:lnTo>
                    <a:pt x="13387197" y="0"/>
                  </a:lnTo>
                  <a:lnTo>
                    <a:pt x="13387197" y="12700"/>
                  </a:lnTo>
                  <a:lnTo>
                    <a:pt x="13387197" y="0"/>
                  </a:lnTo>
                  <a:cubicBezTo>
                    <a:pt x="13453109" y="0"/>
                    <a:pt x="13506704" y="52832"/>
                    <a:pt x="13506704" y="118237"/>
                  </a:cubicBezTo>
                  <a:lnTo>
                    <a:pt x="13494004" y="118237"/>
                  </a:lnTo>
                  <a:lnTo>
                    <a:pt x="13506704" y="118237"/>
                  </a:lnTo>
                  <a:lnTo>
                    <a:pt x="13506704" y="1641348"/>
                  </a:lnTo>
                  <a:lnTo>
                    <a:pt x="13494004" y="1641348"/>
                  </a:lnTo>
                  <a:lnTo>
                    <a:pt x="13506704" y="1641348"/>
                  </a:lnTo>
                  <a:cubicBezTo>
                    <a:pt x="13506704" y="1706753"/>
                    <a:pt x="13452982" y="1759585"/>
                    <a:pt x="13387197" y="1759585"/>
                  </a:cubicBezTo>
                  <a:lnTo>
                    <a:pt x="13387197" y="1746885"/>
                  </a:lnTo>
                  <a:lnTo>
                    <a:pt x="13387197" y="1759585"/>
                  </a:lnTo>
                  <a:lnTo>
                    <a:pt x="119507" y="1759585"/>
                  </a:lnTo>
                  <a:lnTo>
                    <a:pt x="119507" y="1746885"/>
                  </a:lnTo>
                  <a:lnTo>
                    <a:pt x="119507" y="1759585"/>
                  </a:lnTo>
                  <a:cubicBezTo>
                    <a:pt x="53594" y="1759585"/>
                    <a:pt x="0" y="1706753"/>
                    <a:pt x="0" y="1641348"/>
                  </a:cubicBezTo>
                  <a:lnTo>
                    <a:pt x="0" y="118237"/>
                  </a:lnTo>
                  <a:lnTo>
                    <a:pt x="12700" y="118237"/>
                  </a:lnTo>
                  <a:lnTo>
                    <a:pt x="0" y="118237"/>
                  </a:lnTo>
                  <a:moveTo>
                    <a:pt x="25400" y="118237"/>
                  </a:moveTo>
                  <a:lnTo>
                    <a:pt x="25400" y="1641348"/>
                  </a:lnTo>
                  <a:lnTo>
                    <a:pt x="12700" y="1641348"/>
                  </a:lnTo>
                  <a:lnTo>
                    <a:pt x="25400" y="1641348"/>
                  </a:lnTo>
                  <a:cubicBezTo>
                    <a:pt x="25400" y="1692402"/>
                    <a:pt x="67437" y="1734185"/>
                    <a:pt x="119507" y="1734185"/>
                  </a:cubicBezTo>
                  <a:lnTo>
                    <a:pt x="13387197" y="1734185"/>
                  </a:lnTo>
                  <a:cubicBezTo>
                    <a:pt x="13439394" y="1734185"/>
                    <a:pt x="13481304" y="1692529"/>
                    <a:pt x="13481304" y="1641348"/>
                  </a:cubicBezTo>
                  <a:lnTo>
                    <a:pt x="13481304" y="118237"/>
                  </a:lnTo>
                  <a:cubicBezTo>
                    <a:pt x="13481304" y="67183"/>
                    <a:pt x="13439267" y="25400"/>
                    <a:pt x="13387197" y="25400"/>
                  </a:cubicBezTo>
                  <a:lnTo>
                    <a:pt x="119507" y="25400"/>
                  </a:lnTo>
                  <a:lnTo>
                    <a:pt x="119507" y="12700"/>
                  </a:lnTo>
                  <a:lnTo>
                    <a:pt x="119507" y="25400"/>
                  </a:lnTo>
                  <a:cubicBezTo>
                    <a:pt x="67437" y="25400"/>
                    <a:pt x="25400" y="67056"/>
                    <a:pt x="25400" y="118237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678504" y="5734498"/>
            <a:ext cx="753666" cy="1262510"/>
            <a:chOff x="0" y="0"/>
            <a:chExt cx="1004888" cy="1683347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004951" cy="1683385"/>
            </a:xfrm>
            <a:custGeom>
              <a:avLst/>
              <a:gdLst/>
              <a:ahLst/>
              <a:cxnLst/>
              <a:rect r="r" b="b" t="t" l="l"/>
              <a:pathLst>
                <a:path h="1683385" w="1004951">
                  <a:moveTo>
                    <a:pt x="0" y="75057"/>
                  </a:moveTo>
                  <a:cubicBezTo>
                    <a:pt x="0" y="33655"/>
                    <a:pt x="33655" y="0"/>
                    <a:pt x="75057" y="0"/>
                  </a:cubicBezTo>
                  <a:lnTo>
                    <a:pt x="929894" y="0"/>
                  </a:lnTo>
                  <a:cubicBezTo>
                    <a:pt x="971296" y="0"/>
                    <a:pt x="1004951" y="33655"/>
                    <a:pt x="1004951" y="75057"/>
                  </a:cubicBezTo>
                  <a:lnTo>
                    <a:pt x="1004951" y="1608328"/>
                  </a:lnTo>
                  <a:cubicBezTo>
                    <a:pt x="1004951" y="1649730"/>
                    <a:pt x="971296" y="1683385"/>
                    <a:pt x="929894" y="1683385"/>
                  </a:cubicBezTo>
                  <a:lnTo>
                    <a:pt x="75057" y="1683385"/>
                  </a:lnTo>
                  <a:cubicBezTo>
                    <a:pt x="33655" y="1683385"/>
                    <a:pt x="0" y="1649730"/>
                    <a:pt x="0" y="1608328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909190" y="6217596"/>
            <a:ext cx="282626" cy="324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218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557338" y="5913387"/>
            <a:ext cx="4760271" cy="31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3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Macelesa Maintenance &amp; Electric (Futura)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557338" y="6278461"/>
            <a:ext cx="9005735" cy="530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437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Nueva Filial</a:t>
            </a:r>
            <a:r>
              <a:rPr lang="en-US" sz="143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· Contratos estables de mantenimiento de comunidades e instalaciones eléctricas. Ingresos recurrentes y menor riesgo.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649929" y="7131691"/>
            <a:ext cx="10130133" cy="1319660"/>
            <a:chOff x="0" y="0"/>
            <a:chExt cx="13506844" cy="1759547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12700" y="12700"/>
              <a:ext cx="13481304" cy="1734185"/>
            </a:xfrm>
            <a:custGeom>
              <a:avLst/>
              <a:gdLst/>
              <a:ahLst/>
              <a:cxnLst/>
              <a:rect r="r" b="b" t="t" l="l"/>
              <a:pathLst>
                <a:path h="1734185" w="13481304">
                  <a:moveTo>
                    <a:pt x="0" y="105537"/>
                  </a:moveTo>
                  <a:cubicBezTo>
                    <a:pt x="0" y="47244"/>
                    <a:pt x="47879" y="0"/>
                    <a:pt x="106807" y="0"/>
                  </a:cubicBezTo>
                  <a:lnTo>
                    <a:pt x="13374497" y="0"/>
                  </a:lnTo>
                  <a:cubicBezTo>
                    <a:pt x="13433552" y="0"/>
                    <a:pt x="13481304" y="47244"/>
                    <a:pt x="13481304" y="105537"/>
                  </a:cubicBezTo>
                  <a:lnTo>
                    <a:pt x="13481304" y="1628648"/>
                  </a:lnTo>
                  <a:cubicBezTo>
                    <a:pt x="13481304" y="1686941"/>
                    <a:pt x="13433425" y="1734185"/>
                    <a:pt x="13374497" y="1734185"/>
                  </a:cubicBezTo>
                  <a:lnTo>
                    <a:pt x="106807" y="1734185"/>
                  </a:lnTo>
                  <a:cubicBezTo>
                    <a:pt x="47752" y="1734185"/>
                    <a:pt x="0" y="1686941"/>
                    <a:pt x="0" y="1628648"/>
                  </a:cubicBez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3506704" cy="1759585"/>
            </a:xfrm>
            <a:custGeom>
              <a:avLst/>
              <a:gdLst/>
              <a:ahLst/>
              <a:cxnLst/>
              <a:rect r="r" b="b" t="t" l="l"/>
              <a:pathLst>
                <a:path h="1759585" w="13506704">
                  <a:moveTo>
                    <a:pt x="0" y="118237"/>
                  </a:moveTo>
                  <a:cubicBezTo>
                    <a:pt x="0" y="52832"/>
                    <a:pt x="53721" y="0"/>
                    <a:pt x="119507" y="0"/>
                  </a:cubicBezTo>
                  <a:lnTo>
                    <a:pt x="13387197" y="0"/>
                  </a:lnTo>
                  <a:lnTo>
                    <a:pt x="13387197" y="12700"/>
                  </a:lnTo>
                  <a:lnTo>
                    <a:pt x="13387197" y="0"/>
                  </a:lnTo>
                  <a:cubicBezTo>
                    <a:pt x="13453109" y="0"/>
                    <a:pt x="13506704" y="52832"/>
                    <a:pt x="13506704" y="118237"/>
                  </a:cubicBezTo>
                  <a:lnTo>
                    <a:pt x="13494004" y="118237"/>
                  </a:lnTo>
                  <a:lnTo>
                    <a:pt x="13506704" y="118237"/>
                  </a:lnTo>
                  <a:lnTo>
                    <a:pt x="13506704" y="1641348"/>
                  </a:lnTo>
                  <a:lnTo>
                    <a:pt x="13494004" y="1641348"/>
                  </a:lnTo>
                  <a:lnTo>
                    <a:pt x="13506704" y="1641348"/>
                  </a:lnTo>
                  <a:cubicBezTo>
                    <a:pt x="13506704" y="1706753"/>
                    <a:pt x="13452982" y="1759585"/>
                    <a:pt x="13387197" y="1759585"/>
                  </a:cubicBezTo>
                  <a:lnTo>
                    <a:pt x="13387197" y="1746885"/>
                  </a:lnTo>
                  <a:lnTo>
                    <a:pt x="13387197" y="1759585"/>
                  </a:lnTo>
                  <a:lnTo>
                    <a:pt x="119507" y="1759585"/>
                  </a:lnTo>
                  <a:lnTo>
                    <a:pt x="119507" y="1746885"/>
                  </a:lnTo>
                  <a:lnTo>
                    <a:pt x="119507" y="1759585"/>
                  </a:lnTo>
                  <a:cubicBezTo>
                    <a:pt x="53594" y="1759585"/>
                    <a:pt x="0" y="1706753"/>
                    <a:pt x="0" y="1641348"/>
                  </a:cubicBezTo>
                  <a:lnTo>
                    <a:pt x="0" y="118237"/>
                  </a:lnTo>
                  <a:lnTo>
                    <a:pt x="12700" y="118237"/>
                  </a:lnTo>
                  <a:lnTo>
                    <a:pt x="0" y="118237"/>
                  </a:lnTo>
                  <a:moveTo>
                    <a:pt x="25400" y="118237"/>
                  </a:moveTo>
                  <a:lnTo>
                    <a:pt x="25400" y="1641348"/>
                  </a:lnTo>
                  <a:lnTo>
                    <a:pt x="12700" y="1641348"/>
                  </a:lnTo>
                  <a:lnTo>
                    <a:pt x="25400" y="1641348"/>
                  </a:lnTo>
                  <a:cubicBezTo>
                    <a:pt x="25400" y="1692402"/>
                    <a:pt x="67437" y="1734185"/>
                    <a:pt x="119507" y="1734185"/>
                  </a:cubicBezTo>
                  <a:lnTo>
                    <a:pt x="13387197" y="1734185"/>
                  </a:lnTo>
                  <a:cubicBezTo>
                    <a:pt x="13439394" y="1734185"/>
                    <a:pt x="13481304" y="1692529"/>
                    <a:pt x="13481304" y="1641348"/>
                  </a:cubicBezTo>
                  <a:lnTo>
                    <a:pt x="13481304" y="118237"/>
                  </a:lnTo>
                  <a:cubicBezTo>
                    <a:pt x="13481304" y="67183"/>
                    <a:pt x="13439267" y="25400"/>
                    <a:pt x="13387197" y="25400"/>
                  </a:cubicBezTo>
                  <a:lnTo>
                    <a:pt x="119507" y="25400"/>
                  </a:lnTo>
                  <a:lnTo>
                    <a:pt x="119507" y="12700"/>
                  </a:lnTo>
                  <a:lnTo>
                    <a:pt x="119507" y="25400"/>
                  </a:lnTo>
                  <a:cubicBezTo>
                    <a:pt x="67437" y="25400"/>
                    <a:pt x="25400" y="67056"/>
                    <a:pt x="25400" y="118237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678504" y="7160266"/>
            <a:ext cx="753666" cy="1262510"/>
            <a:chOff x="0" y="0"/>
            <a:chExt cx="1004888" cy="1683347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004951" cy="1683385"/>
            </a:xfrm>
            <a:custGeom>
              <a:avLst/>
              <a:gdLst/>
              <a:ahLst/>
              <a:cxnLst/>
              <a:rect r="r" b="b" t="t" l="l"/>
              <a:pathLst>
                <a:path h="1683385" w="1004951">
                  <a:moveTo>
                    <a:pt x="0" y="75057"/>
                  </a:moveTo>
                  <a:cubicBezTo>
                    <a:pt x="0" y="33655"/>
                    <a:pt x="33655" y="0"/>
                    <a:pt x="75057" y="0"/>
                  </a:cubicBezTo>
                  <a:lnTo>
                    <a:pt x="929894" y="0"/>
                  </a:lnTo>
                  <a:cubicBezTo>
                    <a:pt x="971296" y="0"/>
                    <a:pt x="1004951" y="33655"/>
                    <a:pt x="1004951" y="75057"/>
                  </a:cubicBezTo>
                  <a:lnTo>
                    <a:pt x="1004951" y="1608328"/>
                  </a:lnTo>
                  <a:cubicBezTo>
                    <a:pt x="1004951" y="1649730"/>
                    <a:pt x="971296" y="1683385"/>
                    <a:pt x="929894" y="1683385"/>
                  </a:cubicBezTo>
                  <a:lnTo>
                    <a:pt x="75057" y="1683385"/>
                  </a:lnTo>
                  <a:cubicBezTo>
                    <a:pt x="33655" y="1683385"/>
                    <a:pt x="0" y="1649730"/>
                    <a:pt x="0" y="1608328"/>
                  </a:cubicBezTo>
                  <a:close/>
                </a:path>
              </a:pathLst>
            </a:custGeom>
            <a:solidFill>
              <a:srgbClr val="2F1D63"/>
            </a:solidFill>
          </p:spPr>
        </p:sp>
      </p:grpSp>
      <p:sp>
        <p:nvSpPr>
          <p:cNvPr name="TextBox 41" id="41"/>
          <p:cNvSpPr txBox="true"/>
          <p:nvPr/>
        </p:nvSpPr>
        <p:spPr>
          <a:xfrm rot="0">
            <a:off x="909190" y="7643365"/>
            <a:ext cx="282626" cy="324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218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4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557338" y="7339165"/>
            <a:ext cx="5360194" cy="318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37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Macelesa Smart Systems / Engineering (Futura)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57338" y="7704239"/>
            <a:ext cx="9005735" cy="530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437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Expansión</a:t>
            </a:r>
            <a:r>
              <a:rPr lang="en-US" sz="1437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· Rama de domótica y automatización para captar socios estratégicos sin ceder control del grupo.</a:t>
            </a: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48543" y="609752"/>
            <a:ext cx="1343320" cy="416871"/>
            <a:chOff x="0" y="0"/>
            <a:chExt cx="1791094" cy="55582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91081" cy="555752"/>
            </a:xfrm>
            <a:custGeom>
              <a:avLst/>
              <a:gdLst/>
              <a:ahLst/>
              <a:cxnLst/>
              <a:rect r="r" b="b" t="t" l="l"/>
              <a:pathLst>
                <a:path h="555752" w="1791081">
                  <a:moveTo>
                    <a:pt x="0" y="106172"/>
                  </a:moveTo>
                  <a:cubicBezTo>
                    <a:pt x="0" y="47498"/>
                    <a:pt x="48387" y="0"/>
                    <a:pt x="107823" y="0"/>
                  </a:cubicBezTo>
                  <a:lnTo>
                    <a:pt x="1683258" y="0"/>
                  </a:lnTo>
                  <a:lnTo>
                    <a:pt x="1683258" y="6350"/>
                  </a:lnTo>
                  <a:lnTo>
                    <a:pt x="1683258" y="0"/>
                  </a:lnTo>
                  <a:cubicBezTo>
                    <a:pt x="1742694" y="0"/>
                    <a:pt x="1791081" y="47498"/>
                    <a:pt x="1791081" y="106172"/>
                  </a:cubicBezTo>
                  <a:lnTo>
                    <a:pt x="1784731" y="106172"/>
                  </a:lnTo>
                  <a:lnTo>
                    <a:pt x="1791081" y="106172"/>
                  </a:lnTo>
                  <a:lnTo>
                    <a:pt x="1791081" y="449580"/>
                  </a:lnTo>
                  <a:lnTo>
                    <a:pt x="1784731" y="449580"/>
                  </a:lnTo>
                  <a:lnTo>
                    <a:pt x="1791081" y="449580"/>
                  </a:lnTo>
                  <a:cubicBezTo>
                    <a:pt x="1791081" y="508381"/>
                    <a:pt x="1742694" y="555752"/>
                    <a:pt x="1683258" y="555752"/>
                  </a:cubicBezTo>
                  <a:lnTo>
                    <a:pt x="1683258" y="549402"/>
                  </a:lnTo>
                  <a:lnTo>
                    <a:pt x="1683258" y="555752"/>
                  </a:lnTo>
                  <a:lnTo>
                    <a:pt x="107823" y="555752"/>
                  </a:lnTo>
                  <a:lnTo>
                    <a:pt x="107823" y="549402"/>
                  </a:lnTo>
                  <a:lnTo>
                    <a:pt x="107823" y="555752"/>
                  </a:lnTo>
                  <a:cubicBezTo>
                    <a:pt x="48387" y="555879"/>
                    <a:pt x="0" y="508381"/>
                    <a:pt x="0" y="449580"/>
                  </a:cubicBezTo>
                  <a:lnTo>
                    <a:pt x="0" y="106172"/>
                  </a:lnTo>
                  <a:lnTo>
                    <a:pt x="6350" y="106172"/>
                  </a:lnTo>
                  <a:lnTo>
                    <a:pt x="0" y="106172"/>
                  </a:lnTo>
                  <a:moveTo>
                    <a:pt x="12700" y="106172"/>
                  </a:moveTo>
                  <a:lnTo>
                    <a:pt x="12700" y="449580"/>
                  </a:lnTo>
                  <a:lnTo>
                    <a:pt x="6350" y="449580"/>
                  </a:lnTo>
                  <a:lnTo>
                    <a:pt x="12700" y="449580"/>
                  </a:lnTo>
                  <a:cubicBezTo>
                    <a:pt x="12700" y="501142"/>
                    <a:pt x="55245" y="543052"/>
                    <a:pt x="107823" y="543052"/>
                  </a:cubicBezTo>
                  <a:lnTo>
                    <a:pt x="1683258" y="543052"/>
                  </a:lnTo>
                  <a:cubicBezTo>
                    <a:pt x="1735836" y="543052"/>
                    <a:pt x="1778381" y="501142"/>
                    <a:pt x="1778381" y="449580"/>
                  </a:cubicBezTo>
                  <a:lnTo>
                    <a:pt x="1778381" y="106172"/>
                  </a:lnTo>
                  <a:cubicBezTo>
                    <a:pt x="1778381" y="54610"/>
                    <a:pt x="1735836" y="12700"/>
                    <a:pt x="1683258" y="12700"/>
                  </a:cubicBezTo>
                  <a:lnTo>
                    <a:pt x="107823" y="12700"/>
                  </a:lnTo>
                  <a:lnTo>
                    <a:pt x="107823" y="6350"/>
                  </a:lnTo>
                  <a:lnTo>
                    <a:pt x="107823" y="12700"/>
                  </a:lnTo>
                  <a:cubicBezTo>
                    <a:pt x="55245" y="12700"/>
                    <a:pt x="12700" y="54610"/>
                    <a:pt x="12700" y="106172"/>
                  </a:cubicBezTo>
                  <a:close/>
                </a:path>
              </a:pathLst>
            </a:custGeom>
            <a:solidFill>
              <a:srgbClr val="876CD4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596476" y="652758"/>
            <a:ext cx="1047455" cy="292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00"/>
              </a:lnSpc>
            </a:pPr>
            <a:r>
              <a:rPr lang="en-US" sz="1375">
                <a:solidFill>
                  <a:srgbClr val="876CD4"/>
                </a:solidFill>
                <a:latin typeface="Inter"/>
                <a:ea typeface="Inter"/>
                <a:cs typeface="Inter"/>
                <a:sym typeface="Inter"/>
              </a:rPr>
              <a:t>CAPÍTULO 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53305" y="1063381"/>
            <a:ext cx="10055866" cy="760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0"/>
              </a:lnSpc>
            </a:pPr>
            <a:r>
              <a:rPr lang="en-US" sz="456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Hoja de Ruta: Cronograma de 3 Meses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453305" y="2086270"/>
            <a:ext cx="15381389" cy="6752034"/>
            <a:chOff x="0" y="0"/>
            <a:chExt cx="20508519" cy="9002712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0508468" cy="9002776"/>
            </a:xfrm>
            <a:custGeom>
              <a:avLst/>
              <a:gdLst/>
              <a:ahLst/>
              <a:cxnLst/>
              <a:rect r="r" b="b" t="t" l="l"/>
              <a:pathLst>
                <a:path h="9002776" w="20508468">
                  <a:moveTo>
                    <a:pt x="0" y="0"/>
                  </a:moveTo>
                  <a:lnTo>
                    <a:pt x="20508468" y="0"/>
                  </a:lnTo>
                  <a:lnTo>
                    <a:pt x="20508468" y="9002776"/>
                  </a:lnTo>
                  <a:lnTo>
                    <a:pt x="0" y="9002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" r="0" b="-3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4062555" y="6917950"/>
            <a:ext cx="2696223" cy="466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750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Mes 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062555" y="7502528"/>
            <a:ext cx="2696223" cy="595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12"/>
              </a:lnSpc>
            </a:pP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Reserva nombre y estatutos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632721" y="6814252"/>
            <a:ext cx="2696223" cy="466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750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Mes 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632721" y="7398830"/>
            <a:ext cx="2696223" cy="595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12"/>
              </a:lnSpc>
            </a:pP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Optimización fiscal y tesorería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869860" y="2765746"/>
            <a:ext cx="2696223" cy="466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750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Mes 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869860" y="3350324"/>
            <a:ext cx="2696223" cy="595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12"/>
              </a:lnSpc>
            </a:pP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Canje FEAC y notificaciones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53305" y="8997258"/>
            <a:ext cx="15381389" cy="675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1750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La operación de </a:t>
            </a:r>
            <a:r>
              <a:rPr lang="en-US" sz="1750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Canje de Valores (régimen FEAC)</a:t>
            </a:r>
            <a:r>
              <a:rPr lang="en-US" sz="1750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es el paso más crítico: permite que el Holding pase a ser propietario legal de Macelesa Servicios Profesionales SLU sin generar impacto fiscal inmediato para el socio.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049015" y="9686925"/>
            <a:ext cx="2153260" cy="514350"/>
            <a:chOff x="0" y="0"/>
            <a:chExt cx="2871013" cy="685800"/>
          </a:xfrm>
        </p:grpSpPr>
        <p:sp>
          <p:nvSpPr>
            <p:cNvPr name="Freeform 7" id="7" descr="preencoded.png">
              <a:hlinkClick r:id="rId3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870962" cy="685800"/>
            </a:xfrm>
            <a:custGeom>
              <a:avLst/>
              <a:gdLst/>
              <a:ahLst/>
              <a:cxnLst/>
              <a:rect r="r" b="b" t="t" l="l"/>
              <a:pathLst>
                <a:path h="685800" w="2870962">
                  <a:moveTo>
                    <a:pt x="0" y="0"/>
                  </a:moveTo>
                  <a:lnTo>
                    <a:pt x="2870962" y="0"/>
                  </a:lnTo>
                  <a:lnTo>
                    <a:pt x="2870962" y="685800"/>
                  </a:lnTo>
                  <a:lnTo>
                    <a:pt x="0" y="68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44461" y="1055046"/>
            <a:ext cx="1633538" cy="530723"/>
            <a:chOff x="0" y="0"/>
            <a:chExt cx="2178050" cy="7076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78050" cy="707644"/>
            </a:xfrm>
            <a:custGeom>
              <a:avLst/>
              <a:gdLst/>
              <a:ahLst/>
              <a:cxnLst/>
              <a:rect r="r" b="b" t="t" l="l"/>
              <a:pathLst>
                <a:path h="707644" w="2178050">
                  <a:moveTo>
                    <a:pt x="0" y="127889"/>
                  </a:moveTo>
                  <a:cubicBezTo>
                    <a:pt x="0" y="57150"/>
                    <a:pt x="58039" y="0"/>
                    <a:pt x="129413" y="0"/>
                  </a:cubicBezTo>
                  <a:lnTo>
                    <a:pt x="2048637" y="0"/>
                  </a:lnTo>
                  <a:lnTo>
                    <a:pt x="2048637" y="6350"/>
                  </a:lnTo>
                  <a:lnTo>
                    <a:pt x="2048637" y="0"/>
                  </a:lnTo>
                  <a:cubicBezTo>
                    <a:pt x="2120011" y="0"/>
                    <a:pt x="2178050" y="57150"/>
                    <a:pt x="2178050" y="127889"/>
                  </a:cubicBezTo>
                  <a:lnTo>
                    <a:pt x="2171700" y="127889"/>
                  </a:lnTo>
                  <a:lnTo>
                    <a:pt x="2178050" y="127889"/>
                  </a:lnTo>
                  <a:lnTo>
                    <a:pt x="2178050" y="579755"/>
                  </a:lnTo>
                  <a:lnTo>
                    <a:pt x="2171700" y="579755"/>
                  </a:lnTo>
                  <a:lnTo>
                    <a:pt x="2178050" y="579755"/>
                  </a:lnTo>
                  <a:cubicBezTo>
                    <a:pt x="2178050" y="650494"/>
                    <a:pt x="2120011" y="707644"/>
                    <a:pt x="2048637" y="707644"/>
                  </a:cubicBezTo>
                  <a:lnTo>
                    <a:pt x="2048637" y="701294"/>
                  </a:lnTo>
                  <a:lnTo>
                    <a:pt x="2048637" y="707644"/>
                  </a:lnTo>
                  <a:lnTo>
                    <a:pt x="129413" y="707644"/>
                  </a:lnTo>
                  <a:lnTo>
                    <a:pt x="129413" y="701294"/>
                  </a:lnTo>
                  <a:lnTo>
                    <a:pt x="129413" y="707644"/>
                  </a:lnTo>
                  <a:cubicBezTo>
                    <a:pt x="58039" y="707644"/>
                    <a:pt x="0" y="650494"/>
                    <a:pt x="0" y="579755"/>
                  </a:cubicBezTo>
                  <a:lnTo>
                    <a:pt x="0" y="127889"/>
                  </a:lnTo>
                  <a:lnTo>
                    <a:pt x="6350" y="127889"/>
                  </a:lnTo>
                  <a:lnTo>
                    <a:pt x="0" y="127889"/>
                  </a:lnTo>
                  <a:moveTo>
                    <a:pt x="12700" y="127889"/>
                  </a:moveTo>
                  <a:lnTo>
                    <a:pt x="12700" y="579755"/>
                  </a:lnTo>
                  <a:lnTo>
                    <a:pt x="6350" y="579755"/>
                  </a:lnTo>
                  <a:lnTo>
                    <a:pt x="12700" y="579755"/>
                  </a:lnTo>
                  <a:cubicBezTo>
                    <a:pt x="12700" y="643255"/>
                    <a:pt x="64897" y="694944"/>
                    <a:pt x="129413" y="694944"/>
                  </a:cubicBezTo>
                  <a:lnTo>
                    <a:pt x="2048637" y="694944"/>
                  </a:lnTo>
                  <a:cubicBezTo>
                    <a:pt x="2113153" y="694944"/>
                    <a:pt x="2165350" y="643255"/>
                    <a:pt x="2165350" y="579755"/>
                  </a:cubicBezTo>
                  <a:lnTo>
                    <a:pt x="2165350" y="127889"/>
                  </a:lnTo>
                  <a:cubicBezTo>
                    <a:pt x="2165350" y="64389"/>
                    <a:pt x="2113153" y="12700"/>
                    <a:pt x="2048637" y="12700"/>
                  </a:cubicBezTo>
                  <a:lnTo>
                    <a:pt x="129413" y="12700"/>
                  </a:lnTo>
                  <a:lnTo>
                    <a:pt x="129413" y="6350"/>
                  </a:lnTo>
                  <a:lnTo>
                    <a:pt x="129413" y="12700"/>
                  </a:lnTo>
                  <a:cubicBezTo>
                    <a:pt x="64897" y="12700"/>
                    <a:pt x="12700" y="64389"/>
                    <a:pt x="12700" y="127889"/>
                  </a:cubicBezTo>
                  <a:close/>
                </a:path>
              </a:pathLst>
            </a:custGeom>
            <a:solidFill>
              <a:srgbClr val="876CD4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121416" y="1093441"/>
            <a:ext cx="1279627" cy="396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1687">
                <a:solidFill>
                  <a:srgbClr val="876CD4"/>
                </a:solidFill>
                <a:latin typeface="Inter"/>
                <a:ea typeface="Inter"/>
                <a:cs typeface="Inter"/>
                <a:sym typeface="Inter"/>
              </a:rPr>
              <a:t>CAPÍTULO 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49223" y="1646634"/>
            <a:ext cx="13006978" cy="928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56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Balance: Pros y Contras de la Transición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753961" y="2963913"/>
            <a:ext cx="8254451" cy="6263135"/>
            <a:chOff x="0" y="0"/>
            <a:chExt cx="11005934" cy="835084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005820" cy="8350758"/>
            </a:xfrm>
            <a:custGeom>
              <a:avLst/>
              <a:gdLst/>
              <a:ahLst/>
              <a:cxnLst/>
              <a:rect r="r" b="b" t="t" l="l"/>
              <a:pathLst>
                <a:path h="8350758" w="11005820">
                  <a:moveTo>
                    <a:pt x="0" y="260350"/>
                  </a:moveTo>
                  <a:cubicBezTo>
                    <a:pt x="0" y="116586"/>
                    <a:pt x="116586" y="0"/>
                    <a:pt x="260350" y="0"/>
                  </a:cubicBezTo>
                  <a:lnTo>
                    <a:pt x="10745470" y="0"/>
                  </a:lnTo>
                  <a:cubicBezTo>
                    <a:pt x="10889234" y="0"/>
                    <a:pt x="11005820" y="116586"/>
                    <a:pt x="11005820" y="260350"/>
                  </a:cubicBezTo>
                  <a:lnTo>
                    <a:pt x="11005820" y="8090408"/>
                  </a:lnTo>
                  <a:cubicBezTo>
                    <a:pt x="11005820" y="8234172"/>
                    <a:pt x="10889234" y="8350758"/>
                    <a:pt x="10745470" y="8350758"/>
                  </a:cubicBezTo>
                  <a:lnTo>
                    <a:pt x="260350" y="8350758"/>
                  </a:lnTo>
                  <a:cubicBezTo>
                    <a:pt x="116586" y="8350758"/>
                    <a:pt x="0" y="8234172"/>
                    <a:pt x="0" y="8090408"/>
                  </a:cubicBezTo>
                  <a:close/>
                </a:path>
              </a:pathLst>
            </a:custGeom>
            <a:solidFill>
              <a:srgbClr val="876CD4">
                <a:alpha val="90196"/>
              </a:srgbClr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025128" y="3185217"/>
            <a:ext cx="3559816" cy="50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750" b="true">
                <a:solidFill>
                  <a:srgbClr val="000000"/>
                </a:solidFill>
                <a:latin typeface="Petrona Bold"/>
                <a:ea typeface="Petrona Bold"/>
                <a:cs typeface="Petrona Bold"/>
                <a:sym typeface="Petrona Bold"/>
              </a:rPr>
              <a:t>✅</a:t>
            </a:r>
            <a:r>
              <a:rPr lang="en-US" sz="2750" b="true">
                <a:solidFill>
                  <a:srgbClr val="FFFFFF"/>
                </a:solidFill>
                <a:latin typeface="Petrona Bold"/>
                <a:ea typeface="Petrona Bold"/>
                <a:cs typeface="Petrona Bold"/>
                <a:sym typeface="Petrona Bold"/>
              </a:rPr>
              <a:t> Ventajas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5128" y="3870569"/>
            <a:ext cx="7712126" cy="4682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20477" indent="-160238" lvl="1">
              <a:lnSpc>
                <a:spcPts val="3312"/>
              </a:lnSpc>
              <a:buFont typeface="Arial"/>
              <a:buChar char="•"/>
            </a:pPr>
            <a:r>
              <a:rPr lang="en-US" b="true" sz="2125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Ahorro fiscal:</a:t>
            </a:r>
            <a:r>
              <a:rPr lang="en-US" sz="212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Exención del 95% en dividendos permite reinversión casi íntegra.</a:t>
            </a:r>
          </a:p>
          <a:p>
            <a:pPr algn="l" marL="320477" indent="-160238" lvl="1">
              <a:lnSpc>
                <a:spcPts val="3312"/>
              </a:lnSpc>
              <a:buFont typeface="Arial"/>
              <a:buChar char="•"/>
            </a:pPr>
            <a:r>
              <a:rPr lang="en-US" b="true" sz="2125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Protección:</a:t>
            </a:r>
            <a:r>
              <a:rPr lang="en-US" sz="212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Separación de riesgos financieros y legales entre ramas.</a:t>
            </a:r>
          </a:p>
          <a:p>
            <a:pPr algn="l" marL="320477" indent="-160238" lvl="1">
              <a:lnSpc>
                <a:spcPts val="3312"/>
              </a:lnSpc>
              <a:buFont typeface="Arial"/>
              <a:buChar char="•"/>
            </a:pPr>
            <a:r>
              <a:rPr lang="en-US" b="true" sz="2125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Control:</a:t>
            </a:r>
            <a:r>
              <a:rPr lang="en-US" sz="212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Entrada de socios en filiales sin perder el dominio de la matriz.</a:t>
            </a:r>
          </a:p>
          <a:p>
            <a:pPr algn="l" marL="320477" indent="-160238" lvl="1">
              <a:lnSpc>
                <a:spcPts val="3312"/>
              </a:lnSpc>
              <a:buFont typeface="Arial"/>
              <a:buChar char="•"/>
            </a:pPr>
            <a:r>
              <a:rPr lang="en-US" b="true" sz="2125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Escalabilidad:</a:t>
            </a:r>
            <a:r>
              <a:rPr lang="en-US" sz="212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Facilita la creación de nuevas filiales especializadas.</a:t>
            </a:r>
          </a:p>
          <a:p>
            <a:pPr algn="l" marL="320477" indent="-160238" lvl="1">
              <a:lnSpc>
                <a:spcPts val="3312"/>
              </a:lnSpc>
              <a:buFont typeface="Arial"/>
              <a:buChar char="•"/>
            </a:pPr>
            <a:r>
              <a:rPr lang="en-US" b="true" sz="2125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Imagen:</a:t>
            </a:r>
            <a:r>
              <a:rPr lang="en-US" sz="212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Mayor solvencia ante bancos y clientes institucionales.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484366" y="3185217"/>
            <a:ext cx="3559816" cy="50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750" b="true">
                <a:solidFill>
                  <a:srgbClr val="000000"/>
                </a:solidFill>
                <a:latin typeface="Petrona Bold"/>
                <a:ea typeface="Petrona Bold"/>
                <a:cs typeface="Petrona Bold"/>
                <a:sym typeface="Petrona Bold"/>
              </a:rPr>
              <a:t>⚠️</a:t>
            </a:r>
            <a:r>
              <a:rPr lang="en-US" sz="2750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 Desafíos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484366" y="3870569"/>
            <a:ext cx="7863926" cy="3227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20477" indent="-160238" lvl="1">
              <a:lnSpc>
                <a:spcPts val="3312"/>
              </a:lnSpc>
              <a:buFont typeface="Arial"/>
              <a:buChar char="•"/>
            </a:pPr>
            <a:r>
              <a:rPr lang="en-US" b="true" sz="2125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Costes operativos:</a:t>
            </a: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Doble contabilidad y gestión mercantil (incremento del 40-60% en gestoría).</a:t>
            </a:r>
          </a:p>
          <a:p>
            <a:pPr algn="l" marL="320477" indent="-160238" lvl="1">
              <a:lnSpc>
                <a:spcPts val="3312"/>
              </a:lnSpc>
              <a:buFont typeface="Arial"/>
              <a:buChar char="•"/>
            </a:pPr>
            <a:r>
              <a:rPr lang="en-US" b="true" sz="2125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Sustancia económica:</a:t>
            </a: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Hacienda exige que el Holding tenga medios materiales y personales reales — no puede ser una sociedad vacía.</a:t>
            </a:r>
          </a:p>
          <a:p>
            <a:pPr algn="l" marL="320477" indent="-160238" lvl="1">
              <a:lnSpc>
                <a:spcPts val="3312"/>
              </a:lnSpc>
              <a:buFont typeface="Arial"/>
              <a:buChar char="•"/>
            </a:pPr>
            <a:r>
              <a:rPr lang="en-US" b="true" sz="2125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Complejidad:</a:t>
            </a:r>
            <a:r>
              <a:rPr lang="en-US" sz="2125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 Mayor necesidad de asesoramiento especializado continuo.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484366" y="7390362"/>
            <a:ext cx="7863926" cy="1544841"/>
            <a:chOff x="0" y="0"/>
            <a:chExt cx="10485234" cy="205978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485248" cy="2059813"/>
            </a:xfrm>
            <a:custGeom>
              <a:avLst/>
              <a:gdLst/>
              <a:ahLst/>
              <a:cxnLst/>
              <a:rect r="r" b="b" t="t" l="l"/>
              <a:pathLst>
                <a:path h="2059813" w="10485248">
                  <a:moveTo>
                    <a:pt x="0" y="151892"/>
                  </a:moveTo>
                  <a:cubicBezTo>
                    <a:pt x="0" y="67945"/>
                    <a:pt x="67945" y="0"/>
                    <a:pt x="151892" y="0"/>
                  </a:cubicBezTo>
                  <a:lnTo>
                    <a:pt x="10333355" y="0"/>
                  </a:lnTo>
                  <a:cubicBezTo>
                    <a:pt x="10417302" y="0"/>
                    <a:pt x="10485248" y="67945"/>
                    <a:pt x="10485248" y="151892"/>
                  </a:cubicBezTo>
                  <a:lnTo>
                    <a:pt x="10485248" y="1907921"/>
                  </a:lnTo>
                  <a:cubicBezTo>
                    <a:pt x="10485248" y="1991868"/>
                    <a:pt x="10417302" y="2059813"/>
                    <a:pt x="10333355" y="2059813"/>
                  </a:cubicBezTo>
                  <a:lnTo>
                    <a:pt x="151892" y="2059813"/>
                  </a:lnTo>
                  <a:cubicBezTo>
                    <a:pt x="67945" y="2059813"/>
                    <a:pt x="0" y="1991741"/>
                    <a:pt x="0" y="1907921"/>
                  </a:cubicBezTo>
                  <a:close/>
                </a:path>
              </a:pathLst>
            </a:custGeom>
            <a:solidFill>
              <a:srgbClr val="1C113B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9755534" y="7796660"/>
            <a:ext cx="339033" cy="271167"/>
            <a:chOff x="0" y="0"/>
            <a:chExt cx="452044" cy="361556"/>
          </a:xfrm>
        </p:grpSpPr>
        <p:sp>
          <p:nvSpPr>
            <p:cNvPr name="Freeform 21" id="21" descr="preencoded.png"/>
            <p:cNvSpPr/>
            <p:nvPr/>
          </p:nvSpPr>
          <p:spPr>
            <a:xfrm flipH="false" flipV="false" rot="0">
              <a:off x="0" y="0"/>
              <a:ext cx="451993" cy="361569"/>
            </a:xfrm>
            <a:custGeom>
              <a:avLst/>
              <a:gdLst/>
              <a:ahLst/>
              <a:cxnLst/>
              <a:rect r="r" b="b" t="t" l="l"/>
              <a:pathLst>
                <a:path h="361569" w="451993">
                  <a:moveTo>
                    <a:pt x="0" y="0"/>
                  </a:moveTo>
                  <a:lnTo>
                    <a:pt x="451993" y="0"/>
                  </a:lnTo>
                  <a:lnTo>
                    <a:pt x="451993" y="361569"/>
                  </a:lnTo>
                  <a:lnTo>
                    <a:pt x="0" y="3615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416" t="0" r="-1430" b="3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0365734" y="7641279"/>
            <a:ext cx="6711401" cy="924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125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 ahorro estimado de </a:t>
            </a:r>
            <a:r>
              <a:rPr lang="en-US" sz="2125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30.500 €/año</a:t>
            </a:r>
            <a:r>
              <a:rPr lang="en-US" sz="2125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cubre ampliamente el incremento de costes de gestoría.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138210" y="1577873"/>
            <a:ext cx="1220543" cy="373113"/>
            <a:chOff x="0" y="0"/>
            <a:chExt cx="1627391" cy="49748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27378" cy="497459"/>
            </a:xfrm>
            <a:custGeom>
              <a:avLst/>
              <a:gdLst/>
              <a:ahLst/>
              <a:cxnLst/>
              <a:rect r="r" b="b" t="t" l="l"/>
              <a:pathLst>
                <a:path h="497459" w="1627378">
                  <a:moveTo>
                    <a:pt x="0" y="97282"/>
                  </a:moveTo>
                  <a:cubicBezTo>
                    <a:pt x="0" y="43434"/>
                    <a:pt x="44450" y="0"/>
                    <a:pt x="98933" y="0"/>
                  </a:cubicBezTo>
                  <a:lnTo>
                    <a:pt x="1528445" y="0"/>
                  </a:lnTo>
                  <a:lnTo>
                    <a:pt x="1528445" y="6350"/>
                  </a:lnTo>
                  <a:lnTo>
                    <a:pt x="1528445" y="0"/>
                  </a:lnTo>
                  <a:cubicBezTo>
                    <a:pt x="1582928" y="0"/>
                    <a:pt x="1627378" y="43434"/>
                    <a:pt x="1627378" y="97282"/>
                  </a:cubicBezTo>
                  <a:lnTo>
                    <a:pt x="1627378" y="400177"/>
                  </a:lnTo>
                  <a:lnTo>
                    <a:pt x="1621028" y="400177"/>
                  </a:lnTo>
                  <a:lnTo>
                    <a:pt x="1627378" y="400177"/>
                  </a:lnTo>
                  <a:cubicBezTo>
                    <a:pt x="1627378" y="454025"/>
                    <a:pt x="1582928" y="497459"/>
                    <a:pt x="1528445" y="497459"/>
                  </a:cubicBezTo>
                  <a:lnTo>
                    <a:pt x="1528445" y="491109"/>
                  </a:lnTo>
                  <a:lnTo>
                    <a:pt x="1528445" y="497459"/>
                  </a:lnTo>
                  <a:lnTo>
                    <a:pt x="98933" y="497459"/>
                  </a:lnTo>
                  <a:lnTo>
                    <a:pt x="98933" y="491109"/>
                  </a:lnTo>
                  <a:lnTo>
                    <a:pt x="98933" y="497459"/>
                  </a:lnTo>
                  <a:cubicBezTo>
                    <a:pt x="44450" y="497459"/>
                    <a:pt x="0" y="454025"/>
                    <a:pt x="0" y="400177"/>
                  </a:cubicBezTo>
                  <a:lnTo>
                    <a:pt x="0" y="97282"/>
                  </a:lnTo>
                  <a:lnTo>
                    <a:pt x="6350" y="97282"/>
                  </a:lnTo>
                  <a:lnTo>
                    <a:pt x="0" y="97282"/>
                  </a:lnTo>
                  <a:moveTo>
                    <a:pt x="12700" y="97282"/>
                  </a:moveTo>
                  <a:lnTo>
                    <a:pt x="12700" y="400177"/>
                  </a:lnTo>
                  <a:lnTo>
                    <a:pt x="6350" y="400177"/>
                  </a:lnTo>
                  <a:lnTo>
                    <a:pt x="12700" y="400177"/>
                  </a:lnTo>
                  <a:cubicBezTo>
                    <a:pt x="12700" y="446786"/>
                    <a:pt x="51181" y="484759"/>
                    <a:pt x="98933" y="484759"/>
                  </a:cubicBezTo>
                  <a:lnTo>
                    <a:pt x="1528445" y="484759"/>
                  </a:lnTo>
                  <a:cubicBezTo>
                    <a:pt x="1576197" y="484759"/>
                    <a:pt x="1614678" y="446786"/>
                    <a:pt x="1614678" y="400177"/>
                  </a:cubicBezTo>
                  <a:lnTo>
                    <a:pt x="1614678" y="97282"/>
                  </a:lnTo>
                  <a:lnTo>
                    <a:pt x="1621028" y="97282"/>
                  </a:lnTo>
                  <a:lnTo>
                    <a:pt x="1614678" y="97282"/>
                  </a:lnTo>
                  <a:cubicBezTo>
                    <a:pt x="1614678" y="50673"/>
                    <a:pt x="1576197" y="12700"/>
                    <a:pt x="1528445" y="12700"/>
                  </a:cubicBezTo>
                  <a:lnTo>
                    <a:pt x="98933" y="12700"/>
                  </a:lnTo>
                  <a:lnTo>
                    <a:pt x="98933" y="6350"/>
                  </a:lnTo>
                  <a:lnTo>
                    <a:pt x="98933" y="12700"/>
                  </a:lnTo>
                  <a:cubicBezTo>
                    <a:pt x="51181" y="12700"/>
                    <a:pt x="12700" y="50673"/>
                    <a:pt x="12700" y="97282"/>
                  </a:cubicBezTo>
                  <a:close/>
                </a:path>
              </a:pathLst>
            </a:custGeom>
            <a:solidFill>
              <a:srgbClr val="876CD4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2274246" y="1633985"/>
            <a:ext cx="948480" cy="241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50"/>
              </a:lnSpc>
            </a:pPr>
            <a:r>
              <a:rPr lang="en-US" sz="1249">
                <a:solidFill>
                  <a:srgbClr val="876CD4"/>
                </a:solidFill>
                <a:latin typeface="Inter"/>
                <a:ea typeface="Inter"/>
                <a:cs typeface="Inter"/>
                <a:sym typeface="Inter"/>
              </a:rPr>
              <a:t>CAPÍTULO 7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42973" y="1985220"/>
            <a:ext cx="9994697" cy="684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4187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Documentación y Costes de Constitución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142973" y="3013767"/>
            <a:ext cx="4746574" cy="351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Documentos necesarios para el notario</a:t>
            </a:r>
          </a:p>
        </p:txBody>
      </p:sp>
      <p:sp>
        <p:nvSpPr>
          <p:cNvPr name="Freeform 11" id="11" descr="preencoded.png"/>
          <p:cNvSpPr/>
          <p:nvPr/>
        </p:nvSpPr>
        <p:spPr>
          <a:xfrm flipH="false" flipV="false" rot="0">
            <a:off x="2219030" y="3535185"/>
            <a:ext cx="304352" cy="304352"/>
          </a:xfrm>
          <a:custGeom>
            <a:avLst/>
            <a:gdLst/>
            <a:ahLst/>
            <a:cxnLst/>
            <a:rect r="r" b="b" t="t" l="l"/>
            <a:pathLst>
              <a:path h="304352" w="304352">
                <a:moveTo>
                  <a:pt x="0" y="0"/>
                </a:moveTo>
                <a:lnTo>
                  <a:pt x="304352" y="0"/>
                </a:lnTo>
                <a:lnTo>
                  <a:pt x="304352" y="304352"/>
                </a:lnTo>
                <a:lnTo>
                  <a:pt x="0" y="3043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9376" t="0" r="-9373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802284" y="3509962"/>
            <a:ext cx="4403084" cy="351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Certificado de Denominación Social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802284" y="3978478"/>
            <a:ext cx="6094066" cy="585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Reserva del nombre "Macelesa Group Holding SL" en el Registro Mercantil Central.</a:t>
            </a:r>
          </a:p>
        </p:txBody>
      </p:sp>
      <p:sp>
        <p:nvSpPr>
          <p:cNvPr name="Freeform 14" id="14" descr="preencoded.png"/>
          <p:cNvSpPr/>
          <p:nvPr/>
        </p:nvSpPr>
        <p:spPr>
          <a:xfrm flipH="false" flipV="false" rot="0">
            <a:off x="2219030" y="4860798"/>
            <a:ext cx="304352" cy="304352"/>
          </a:xfrm>
          <a:custGeom>
            <a:avLst/>
            <a:gdLst/>
            <a:ahLst/>
            <a:cxnLst/>
            <a:rect r="r" b="b" t="t" l="l"/>
            <a:pathLst>
              <a:path h="304352" w="304352">
                <a:moveTo>
                  <a:pt x="0" y="0"/>
                </a:moveTo>
                <a:lnTo>
                  <a:pt x="304352" y="0"/>
                </a:lnTo>
                <a:lnTo>
                  <a:pt x="304352" y="304352"/>
                </a:lnTo>
                <a:lnTo>
                  <a:pt x="0" y="3043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9376" t="0" r="-9373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802284" y="4835576"/>
            <a:ext cx="3885305" cy="351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Escrituras y C.I.F. de la SL actual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802284" y="5304082"/>
            <a:ext cx="6094066" cy="585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Escritura de constitución y CIF B90299751 · Libro de Registro de Socios actualizado.</a:t>
            </a:r>
          </a:p>
        </p:txBody>
      </p:sp>
      <p:sp>
        <p:nvSpPr>
          <p:cNvPr name="Freeform 17" id="17" descr="preencoded.png"/>
          <p:cNvSpPr/>
          <p:nvPr/>
        </p:nvSpPr>
        <p:spPr>
          <a:xfrm flipH="false" flipV="false" rot="0">
            <a:off x="2219030" y="6186411"/>
            <a:ext cx="304352" cy="304352"/>
          </a:xfrm>
          <a:custGeom>
            <a:avLst/>
            <a:gdLst/>
            <a:ahLst/>
            <a:cxnLst/>
            <a:rect r="r" b="b" t="t" l="l"/>
            <a:pathLst>
              <a:path h="304352" w="304352">
                <a:moveTo>
                  <a:pt x="0" y="0"/>
                </a:moveTo>
                <a:lnTo>
                  <a:pt x="304352" y="0"/>
                </a:lnTo>
                <a:lnTo>
                  <a:pt x="304352" y="304353"/>
                </a:lnTo>
                <a:lnTo>
                  <a:pt x="0" y="3043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9376" t="0" r="-9373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802284" y="6161189"/>
            <a:ext cx="3593897" cy="351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Balance de Situación Cerrado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802284" y="6629695"/>
            <a:ext cx="6094066" cy="585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Balance reciente para valorar la empresa antes del canje de valores.</a:t>
            </a:r>
          </a:p>
        </p:txBody>
      </p:sp>
      <p:sp>
        <p:nvSpPr>
          <p:cNvPr name="Freeform 20" id="20" descr="preencoded.png"/>
          <p:cNvSpPr/>
          <p:nvPr/>
        </p:nvSpPr>
        <p:spPr>
          <a:xfrm flipH="false" flipV="false" rot="0">
            <a:off x="2219030" y="7512025"/>
            <a:ext cx="304352" cy="304352"/>
          </a:xfrm>
          <a:custGeom>
            <a:avLst/>
            <a:gdLst/>
            <a:ahLst/>
            <a:cxnLst/>
            <a:rect r="r" b="b" t="t" l="l"/>
            <a:pathLst>
              <a:path h="304352" w="304352">
                <a:moveTo>
                  <a:pt x="0" y="0"/>
                </a:moveTo>
                <a:lnTo>
                  <a:pt x="304352" y="0"/>
                </a:lnTo>
                <a:lnTo>
                  <a:pt x="304352" y="304352"/>
                </a:lnTo>
                <a:lnTo>
                  <a:pt x="0" y="3043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9376" t="0" r="-9373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2802284" y="7486802"/>
            <a:ext cx="4329560" cy="351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Memoria de Motivación Económica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802284" y="7955309"/>
            <a:ext cx="6094066" cy="585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Justificación de la "motivación económica válida" ante Hacienda para el régimen FEAC.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00880" y="3013767"/>
            <a:ext cx="3660277" cy="351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Estimación de costes iniciales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396117" y="3524250"/>
            <a:ext cx="6762902" cy="3802856"/>
            <a:chOff x="0" y="0"/>
            <a:chExt cx="9017203" cy="507047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017253" cy="5070475"/>
            </a:xfrm>
            <a:custGeom>
              <a:avLst/>
              <a:gdLst/>
              <a:ahLst/>
              <a:cxnLst/>
              <a:rect r="r" b="b" t="t" l="l"/>
              <a:pathLst>
                <a:path h="5070475" w="9017253">
                  <a:moveTo>
                    <a:pt x="0" y="120015"/>
                  </a:moveTo>
                  <a:cubicBezTo>
                    <a:pt x="0" y="53721"/>
                    <a:pt x="53848" y="0"/>
                    <a:pt x="120142" y="0"/>
                  </a:cubicBezTo>
                  <a:lnTo>
                    <a:pt x="8897112" y="0"/>
                  </a:lnTo>
                  <a:lnTo>
                    <a:pt x="8897112" y="6350"/>
                  </a:lnTo>
                  <a:lnTo>
                    <a:pt x="8897112" y="0"/>
                  </a:lnTo>
                  <a:cubicBezTo>
                    <a:pt x="8963406" y="0"/>
                    <a:pt x="9017253" y="53721"/>
                    <a:pt x="9017253" y="120015"/>
                  </a:cubicBezTo>
                  <a:lnTo>
                    <a:pt x="9010903" y="120015"/>
                  </a:lnTo>
                  <a:lnTo>
                    <a:pt x="9017253" y="120015"/>
                  </a:lnTo>
                  <a:lnTo>
                    <a:pt x="9017253" y="4950460"/>
                  </a:lnTo>
                  <a:lnTo>
                    <a:pt x="9010903" y="4950460"/>
                  </a:lnTo>
                  <a:lnTo>
                    <a:pt x="9017253" y="4950460"/>
                  </a:lnTo>
                  <a:cubicBezTo>
                    <a:pt x="9017253" y="5016754"/>
                    <a:pt x="8963406" y="5070475"/>
                    <a:pt x="8897112" y="5070475"/>
                  </a:cubicBezTo>
                  <a:lnTo>
                    <a:pt x="8897112" y="5064125"/>
                  </a:lnTo>
                  <a:lnTo>
                    <a:pt x="8897112" y="5070475"/>
                  </a:lnTo>
                  <a:lnTo>
                    <a:pt x="120142" y="5070475"/>
                  </a:lnTo>
                  <a:lnTo>
                    <a:pt x="120142" y="5064125"/>
                  </a:lnTo>
                  <a:lnTo>
                    <a:pt x="120142" y="5070475"/>
                  </a:lnTo>
                  <a:cubicBezTo>
                    <a:pt x="53848" y="5070475"/>
                    <a:pt x="0" y="5016754"/>
                    <a:pt x="0" y="4950460"/>
                  </a:cubicBezTo>
                  <a:lnTo>
                    <a:pt x="0" y="120015"/>
                  </a:lnTo>
                  <a:lnTo>
                    <a:pt x="6350" y="120015"/>
                  </a:lnTo>
                  <a:lnTo>
                    <a:pt x="0" y="120015"/>
                  </a:lnTo>
                  <a:moveTo>
                    <a:pt x="12700" y="120015"/>
                  </a:moveTo>
                  <a:lnTo>
                    <a:pt x="12700" y="4950460"/>
                  </a:lnTo>
                  <a:lnTo>
                    <a:pt x="6350" y="4950460"/>
                  </a:lnTo>
                  <a:lnTo>
                    <a:pt x="12700" y="4950460"/>
                  </a:lnTo>
                  <a:cubicBezTo>
                    <a:pt x="12700" y="5009769"/>
                    <a:pt x="60833" y="5057775"/>
                    <a:pt x="120142" y="5057775"/>
                  </a:cubicBezTo>
                  <a:lnTo>
                    <a:pt x="8897112" y="5057775"/>
                  </a:lnTo>
                  <a:cubicBezTo>
                    <a:pt x="8956421" y="5057775"/>
                    <a:pt x="9004553" y="5009769"/>
                    <a:pt x="9004553" y="4950460"/>
                  </a:cubicBezTo>
                  <a:lnTo>
                    <a:pt x="9004553" y="120015"/>
                  </a:lnTo>
                  <a:cubicBezTo>
                    <a:pt x="9004553" y="60706"/>
                    <a:pt x="8956421" y="12700"/>
                    <a:pt x="8897112" y="12700"/>
                  </a:cubicBezTo>
                  <a:lnTo>
                    <a:pt x="120142" y="12700"/>
                  </a:lnTo>
                  <a:lnTo>
                    <a:pt x="120142" y="6350"/>
                  </a:lnTo>
                  <a:lnTo>
                    <a:pt x="120142" y="12700"/>
                  </a:lnTo>
                  <a:cubicBezTo>
                    <a:pt x="60833" y="12700"/>
                    <a:pt x="12700" y="60706"/>
                    <a:pt x="12700" y="120015"/>
                  </a:cubicBezTo>
                  <a:close/>
                </a:path>
              </a:pathLst>
            </a:custGeom>
            <a:solidFill>
              <a:srgbClr val="FFFFFF">
                <a:alpha val="5490"/>
              </a:srgbClr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9410405" y="3538538"/>
            <a:ext cx="6734327" cy="471783"/>
            <a:chOff x="0" y="0"/>
            <a:chExt cx="8979103" cy="62904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979154" cy="629031"/>
            </a:xfrm>
            <a:custGeom>
              <a:avLst/>
              <a:gdLst/>
              <a:ahLst/>
              <a:cxnLst/>
              <a:rect r="r" b="b" t="t" l="l"/>
              <a:pathLst>
                <a:path h="629031" w="8979154">
                  <a:moveTo>
                    <a:pt x="0" y="0"/>
                  </a:moveTo>
                  <a:lnTo>
                    <a:pt x="8979154" y="0"/>
                  </a:lnTo>
                  <a:lnTo>
                    <a:pt x="8979154" y="629031"/>
                  </a:lnTo>
                  <a:lnTo>
                    <a:pt x="0" y="629031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9613402" y="3606556"/>
            <a:ext cx="3966715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Concepto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995349" y="3606556"/>
            <a:ext cx="1946519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Coste Aprox.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9410405" y="4010320"/>
            <a:ext cx="6734327" cy="471783"/>
            <a:chOff x="0" y="0"/>
            <a:chExt cx="8979103" cy="629044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979154" cy="629031"/>
            </a:xfrm>
            <a:custGeom>
              <a:avLst/>
              <a:gdLst/>
              <a:ahLst/>
              <a:cxnLst/>
              <a:rect r="r" b="b" t="t" l="l"/>
              <a:pathLst>
                <a:path h="629031" w="8979154">
                  <a:moveTo>
                    <a:pt x="0" y="0"/>
                  </a:moveTo>
                  <a:lnTo>
                    <a:pt x="8979154" y="0"/>
                  </a:lnTo>
                  <a:lnTo>
                    <a:pt x="8979154" y="629031"/>
                  </a:lnTo>
                  <a:lnTo>
                    <a:pt x="0" y="6290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9613402" y="4078338"/>
            <a:ext cx="3966715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Certificado de Denominación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3995349" y="4078338"/>
            <a:ext cx="1946519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20 € – 30 €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9410405" y="4482103"/>
            <a:ext cx="6734327" cy="471783"/>
            <a:chOff x="0" y="0"/>
            <a:chExt cx="8979103" cy="629044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979154" cy="629031"/>
            </a:xfrm>
            <a:custGeom>
              <a:avLst/>
              <a:gdLst/>
              <a:ahLst/>
              <a:cxnLst/>
              <a:rect r="r" b="b" t="t" l="l"/>
              <a:pathLst>
                <a:path h="629031" w="8979154">
                  <a:moveTo>
                    <a:pt x="0" y="0"/>
                  </a:moveTo>
                  <a:lnTo>
                    <a:pt x="8979154" y="0"/>
                  </a:lnTo>
                  <a:lnTo>
                    <a:pt x="8979154" y="629031"/>
                  </a:lnTo>
                  <a:lnTo>
                    <a:pt x="0" y="629031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sp>
        <p:nvSpPr>
          <p:cNvPr name="TextBox 36" id="36"/>
          <p:cNvSpPr txBox="true"/>
          <p:nvPr/>
        </p:nvSpPr>
        <p:spPr>
          <a:xfrm rot="0">
            <a:off x="9613402" y="4550121"/>
            <a:ext cx="3966715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Notaría (Constitución Holding)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995349" y="4550121"/>
            <a:ext cx="1946519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400 € – 600 €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9410405" y="4953895"/>
            <a:ext cx="6734327" cy="471783"/>
            <a:chOff x="0" y="0"/>
            <a:chExt cx="8979103" cy="629044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979154" cy="629031"/>
            </a:xfrm>
            <a:custGeom>
              <a:avLst/>
              <a:gdLst/>
              <a:ahLst/>
              <a:cxnLst/>
              <a:rect r="r" b="b" t="t" l="l"/>
              <a:pathLst>
                <a:path h="629031" w="8979154">
                  <a:moveTo>
                    <a:pt x="0" y="0"/>
                  </a:moveTo>
                  <a:lnTo>
                    <a:pt x="8979154" y="0"/>
                  </a:lnTo>
                  <a:lnTo>
                    <a:pt x="8979154" y="629031"/>
                  </a:lnTo>
                  <a:lnTo>
                    <a:pt x="0" y="6290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TextBox 40" id="40"/>
          <p:cNvSpPr txBox="true"/>
          <p:nvPr/>
        </p:nvSpPr>
        <p:spPr>
          <a:xfrm rot="0">
            <a:off x="9613402" y="5021904"/>
            <a:ext cx="3966715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Registro Mercantil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3995349" y="5021904"/>
            <a:ext cx="1946519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200 € – 300 €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9410405" y="5425678"/>
            <a:ext cx="6734327" cy="471783"/>
            <a:chOff x="0" y="0"/>
            <a:chExt cx="8979103" cy="629044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979154" cy="629031"/>
            </a:xfrm>
            <a:custGeom>
              <a:avLst/>
              <a:gdLst/>
              <a:ahLst/>
              <a:cxnLst/>
              <a:rect r="r" b="b" t="t" l="l"/>
              <a:pathLst>
                <a:path h="629031" w="8979154">
                  <a:moveTo>
                    <a:pt x="0" y="0"/>
                  </a:moveTo>
                  <a:lnTo>
                    <a:pt x="8979154" y="0"/>
                  </a:lnTo>
                  <a:lnTo>
                    <a:pt x="8979154" y="629031"/>
                  </a:lnTo>
                  <a:lnTo>
                    <a:pt x="0" y="629031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sp>
        <p:nvSpPr>
          <p:cNvPr name="TextBox 44" id="44"/>
          <p:cNvSpPr txBox="true"/>
          <p:nvPr/>
        </p:nvSpPr>
        <p:spPr>
          <a:xfrm rot="0">
            <a:off x="9613402" y="5493696"/>
            <a:ext cx="3966715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Notaría (Canje de Valores)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3995349" y="5493696"/>
            <a:ext cx="1946519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300 € – 500 €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9410405" y="5897461"/>
            <a:ext cx="6734327" cy="471783"/>
            <a:chOff x="0" y="0"/>
            <a:chExt cx="8979103" cy="629044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979154" cy="629031"/>
            </a:xfrm>
            <a:custGeom>
              <a:avLst/>
              <a:gdLst/>
              <a:ahLst/>
              <a:cxnLst/>
              <a:rect r="r" b="b" t="t" l="l"/>
              <a:pathLst>
                <a:path h="629031" w="8979154">
                  <a:moveTo>
                    <a:pt x="0" y="0"/>
                  </a:moveTo>
                  <a:lnTo>
                    <a:pt x="8979154" y="0"/>
                  </a:lnTo>
                  <a:lnTo>
                    <a:pt x="8979154" y="629031"/>
                  </a:lnTo>
                  <a:lnTo>
                    <a:pt x="0" y="6290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TextBox 48" id="48"/>
          <p:cNvSpPr txBox="true"/>
          <p:nvPr/>
        </p:nvSpPr>
        <p:spPr>
          <a:xfrm rot="0">
            <a:off x="9613402" y="5965479"/>
            <a:ext cx="3966715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Gestoría / Asesoría Jurídica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3995349" y="5965479"/>
            <a:ext cx="1946519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800 € – 1.500 €</a:t>
            </a:r>
          </a:p>
        </p:txBody>
      </p:sp>
      <p:grpSp>
        <p:nvGrpSpPr>
          <p:cNvPr name="Group 50" id="50"/>
          <p:cNvGrpSpPr/>
          <p:nvPr/>
        </p:nvGrpSpPr>
        <p:grpSpPr>
          <a:xfrm rot="0">
            <a:off x="9410405" y="6369253"/>
            <a:ext cx="6734327" cy="471783"/>
            <a:chOff x="0" y="0"/>
            <a:chExt cx="8979103" cy="629044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979154" cy="629031"/>
            </a:xfrm>
            <a:custGeom>
              <a:avLst/>
              <a:gdLst/>
              <a:ahLst/>
              <a:cxnLst/>
              <a:rect r="r" b="b" t="t" l="l"/>
              <a:pathLst>
                <a:path h="629031" w="8979154">
                  <a:moveTo>
                    <a:pt x="0" y="0"/>
                  </a:moveTo>
                  <a:lnTo>
                    <a:pt x="8979154" y="0"/>
                  </a:lnTo>
                  <a:lnTo>
                    <a:pt x="8979154" y="629031"/>
                  </a:lnTo>
                  <a:lnTo>
                    <a:pt x="0" y="629031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sp>
        <p:nvSpPr>
          <p:cNvPr name="TextBox 52" id="52"/>
          <p:cNvSpPr txBox="true"/>
          <p:nvPr/>
        </p:nvSpPr>
        <p:spPr>
          <a:xfrm rot="0">
            <a:off x="9613402" y="6437262"/>
            <a:ext cx="3966715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ITP y AJD (FEAC exento)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3995349" y="6437262"/>
            <a:ext cx="1946519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0 €</a:t>
            </a:r>
          </a:p>
        </p:txBody>
      </p:sp>
      <p:grpSp>
        <p:nvGrpSpPr>
          <p:cNvPr name="Group 54" id="54"/>
          <p:cNvGrpSpPr/>
          <p:nvPr/>
        </p:nvGrpSpPr>
        <p:grpSpPr>
          <a:xfrm rot="0">
            <a:off x="9410405" y="6841036"/>
            <a:ext cx="6734327" cy="471783"/>
            <a:chOff x="0" y="0"/>
            <a:chExt cx="8979103" cy="629044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979154" cy="629031"/>
            </a:xfrm>
            <a:custGeom>
              <a:avLst/>
              <a:gdLst/>
              <a:ahLst/>
              <a:cxnLst/>
              <a:rect r="r" b="b" t="t" l="l"/>
              <a:pathLst>
                <a:path h="629031" w="8979154">
                  <a:moveTo>
                    <a:pt x="0" y="0"/>
                  </a:moveTo>
                  <a:lnTo>
                    <a:pt x="8979154" y="0"/>
                  </a:lnTo>
                  <a:lnTo>
                    <a:pt x="8979154" y="629031"/>
                  </a:lnTo>
                  <a:lnTo>
                    <a:pt x="0" y="6290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TextBox 56" id="56"/>
          <p:cNvSpPr txBox="true"/>
          <p:nvPr/>
        </p:nvSpPr>
        <p:spPr>
          <a:xfrm rot="0">
            <a:off x="9613402" y="6909044"/>
            <a:ext cx="3966715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TOTAL ESTIMADO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3995349" y="6909044"/>
            <a:ext cx="1946519" cy="307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1.720 € – 2.930 €</a:t>
            </a:r>
          </a:p>
        </p:txBody>
      </p:sp>
      <p:grpSp>
        <p:nvGrpSpPr>
          <p:cNvPr name="Group 58" id="58"/>
          <p:cNvGrpSpPr/>
          <p:nvPr/>
        </p:nvGrpSpPr>
        <p:grpSpPr>
          <a:xfrm rot="0">
            <a:off x="9400880" y="7485612"/>
            <a:ext cx="6753377" cy="984942"/>
            <a:chOff x="0" y="0"/>
            <a:chExt cx="9004503" cy="1313256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9004554" cy="1313307"/>
            </a:xfrm>
            <a:custGeom>
              <a:avLst/>
              <a:gdLst/>
              <a:ahLst/>
              <a:cxnLst/>
              <a:rect r="r" b="b" t="t" l="l"/>
              <a:pathLst>
                <a:path h="1313307" w="9004554">
                  <a:moveTo>
                    <a:pt x="0" y="113665"/>
                  </a:moveTo>
                  <a:cubicBezTo>
                    <a:pt x="0" y="50927"/>
                    <a:pt x="50927" y="0"/>
                    <a:pt x="113665" y="0"/>
                  </a:cubicBezTo>
                  <a:lnTo>
                    <a:pt x="8890889" y="0"/>
                  </a:lnTo>
                  <a:cubicBezTo>
                    <a:pt x="8953627" y="0"/>
                    <a:pt x="9004554" y="50927"/>
                    <a:pt x="9004554" y="113665"/>
                  </a:cubicBezTo>
                  <a:lnTo>
                    <a:pt x="9004554" y="1199642"/>
                  </a:lnTo>
                  <a:cubicBezTo>
                    <a:pt x="9004554" y="1262380"/>
                    <a:pt x="8953627" y="1313307"/>
                    <a:pt x="8890889" y="1313307"/>
                  </a:cubicBezTo>
                  <a:lnTo>
                    <a:pt x="113665" y="1313307"/>
                  </a:lnTo>
                  <a:cubicBezTo>
                    <a:pt x="50927" y="1313307"/>
                    <a:pt x="0" y="1262380"/>
                    <a:pt x="0" y="1199642"/>
                  </a:cubicBezTo>
                  <a:close/>
                </a:path>
              </a:pathLst>
            </a:custGeom>
            <a:solidFill>
              <a:srgbClr val="1C113B"/>
            </a:solid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9603734" y="7771057"/>
            <a:ext cx="253603" cy="202854"/>
            <a:chOff x="0" y="0"/>
            <a:chExt cx="338138" cy="270472"/>
          </a:xfrm>
        </p:grpSpPr>
        <p:sp>
          <p:nvSpPr>
            <p:cNvPr name="Freeform 61" id="61" descr="preencoded.png"/>
            <p:cNvSpPr/>
            <p:nvPr/>
          </p:nvSpPr>
          <p:spPr>
            <a:xfrm flipH="false" flipV="false" rot="0">
              <a:off x="0" y="0"/>
              <a:ext cx="338201" cy="270510"/>
            </a:xfrm>
            <a:custGeom>
              <a:avLst/>
              <a:gdLst/>
              <a:ahLst/>
              <a:cxnLst/>
              <a:rect r="r" b="b" t="t" l="l"/>
              <a:pathLst>
                <a:path h="270510" w="338201">
                  <a:moveTo>
                    <a:pt x="0" y="0"/>
                  </a:moveTo>
                  <a:lnTo>
                    <a:pt x="338201" y="0"/>
                  </a:lnTo>
                  <a:lnTo>
                    <a:pt x="338201" y="270510"/>
                  </a:lnTo>
                  <a:lnTo>
                    <a:pt x="0" y="270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419" t="0" r="-1404" b="14"/>
              </a:stretch>
            </a:blipFill>
          </p:spPr>
        </p:sp>
      </p:grpSp>
      <p:sp>
        <p:nvSpPr>
          <p:cNvPr name="TextBox 62" id="62"/>
          <p:cNvSpPr txBox="true"/>
          <p:nvPr/>
        </p:nvSpPr>
        <p:spPr>
          <a:xfrm rot="0">
            <a:off x="10060191" y="7652747"/>
            <a:ext cx="5891212" cy="585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6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Con el ahorro fiscal de </a:t>
            </a:r>
            <a:r>
              <a:rPr lang="en-US" sz="1562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30.500 €/año</a:t>
            </a:r>
            <a:r>
              <a:rPr lang="en-US" sz="156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la inversión inicial se recupera en </a:t>
            </a:r>
            <a:r>
              <a:rPr lang="en-US" sz="1562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menos de un mes</a:t>
            </a:r>
            <a:r>
              <a:rPr lang="en-US" sz="156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 operativa eficiente.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38660" y="1028852"/>
            <a:ext cx="1623270" cy="526704"/>
            <a:chOff x="0" y="0"/>
            <a:chExt cx="2164359" cy="70227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64334" cy="702310"/>
            </a:xfrm>
            <a:custGeom>
              <a:avLst/>
              <a:gdLst/>
              <a:ahLst/>
              <a:cxnLst/>
              <a:rect r="r" b="b" t="t" l="l"/>
              <a:pathLst>
                <a:path h="702310" w="2164334">
                  <a:moveTo>
                    <a:pt x="0" y="127127"/>
                  </a:moveTo>
                  <a:cubicBezTo>
                    <a:pt x="0" y="56896"/>
                    <a:pt x="57658" y="0"/>
                    <a:pt x="128651" y="0"/>
                  </a:cubicBezTo>
                  <a:lnTo>
                    <a:pt x="2035683" y="0"/>
                  </a:lnTo>
                  <a:lnTo>
                    <a:pt x="2035683" y="6350"/>
                  </a:lnTo>
                  <a:lnTo>
                    <a:pt x="2035683" y="0"/>
                  </a:lnTo>
                  <a:cubicBezTo>
                    <a:pt x="2106676" y="0"/>
                    <a:pt x="2164334" y="56896"/>
                    <a:pt x="2164334" y="127127"/>
                  </a:cubicBezTo>
                  <a:lnTo>
                    <a:pt x="2157984" y="127127"/>
                  </a:lnTo>
                  <a:lnTo>
                    <a:pt x="2164334" y="127127"/>
                  </a:lnTo>
                  <a:lnTo>
                    <a:pt x="2164334" y="575183"/>
                  </a:lnTo>
                  <a:lnTo>
                    <a:pt x="2157984" y="575183"/>
                  </a:lnTo>
                  <a:lnTo>
                    <a:pt x="2164334" y="575183"/>
                  </a:lnTo>
                  <a:cubicBezTo>
                    <a:pt x="2164334" y="645414"/>
                    <a:pt x="2106676" y="702310"/>
                    <a:pt x="2035683" y="702310"/>
                  </a:cubicBezTo>
                  <a:lnTo>
                    <a:pt x="2035683" y="695960"/>
                  </a:lnTo>
                  <a:lnTo>
                    <a:pt x="2035683" y="702310"/>
                  </a:lnTo>
                  <a:lnTo>
                    <a:pt x="128651" y="702310"/>
                  </a:lnTo>
                  <a:lnTo>
                    <a:pt x="128651" y="695960"/>
                  </a:lnTo>
                  <a:lnTo>
                    <a:pt x="128651" y="702310"/>
                  </a:lnTo>
                  <a:cubicBezTo>
                    <a:pt x="57658" y="702310"/>
                    <a:pt x="0" y="645414"/>
                    <a:pt x="0" y="575183"/>
                  </a:cubicBezTo>
                  <a:lnTo>
                    <a:pt x="0" y="127127"/>
                  </a:lnTo>
                  <a:lnTo>
                    <a:pt x="6350" y="127127"/>
                  </a:lnTo>
                  <a:lnTo>
                    <a:pt x="0" y="127127"/>
                  </a:lnTo>
                  <a:moveTo>
                    <a:pt x="12700" y="127127"/>
                  </a:moveTo>
                  <a:lnTo>
                    <a:pt x="12700" y="575183"/>
                  </a:lnTo>
                  <a:lnTo>
                    <a:pt x="6350" y="575183"/>
                  </a:lnTo>
                  <a:lnTo>
                    <a:pt x="12700" y="575183"/>
                  </a:lnTo>
                  <a:cubicBezTo>
                    <a:pt x="12700" y="638302"/>
                    <a:pt x="64516" y="689610"/>
                    <a:pt x="128651" y="689610"/>
                  </a:cubicBezTo>
                  <a:lnTo>
                    <a:pt x="2035683" y="689610"/>
                  </a:lnTo>
                  <a:cubicBezTo>
                    <a:pt x="2099818" y="689610"/>
                    <a:pt x="2151634" y="638302"/>
                    <a:pt x="2151634" y="575183"/>
                  </a:cubicBezTo>
                  <a:lnTo>
                    <a:pt x="2151634" y="127127"/>
                  </a:lnTo>
                  <a:cubicBezTo>
                    <a:pt x="2151634" y="64008"/>
                    <a:pt x="2099818" y="12700"/>
                    <a:pt x="2035683" y="12700"/>
                  </a:cubicBezTo>
                  <a:lnTo>
                    <a:pt x="128651" y="12700"/>
                  </a:lnTo>
                  <a:lnTo>
                    <a:pt x="128651" y="6350"/>
                  </a:lnTo>
                  <a:lnTo>
                    <a:pt x="128651" y="12700"/>
                  </a:lnTo>
                  <a:cubicBezTo>
                    <a:pt x="64516" y="12700"/>
                    <a:pt x="12700" y="64008"/>
                    <a:pt x="12700" y="127127"/>
                  </a:cubicBezTo>
                  <a:close/>
                </a:path>
              </a:pathLst>
            </a:custGeom>
            <a:solidFill>
              <a:srgbClr val="876CD4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114577" y="1066800"/>
            <a:ext cx="1271435" cy="393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5"/>
              </a:lnSpc>
            </a:pPr>
            <a:r>
              <a:rPr lang="en-US" sz="1687">
                <a:solidFill>
                  <a:srgbClr val="876CD4"/>
                </a:solidFill>
                <a:latin typeface="Inter"/>
                <a:ea typeface="Inter"/>
                <a:cs typeface="Inter"/>
                <a:sym typeface="Inter"/>
              </a:rPr>
              <a:t>CAPÍTULO 8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43423" y="1624603"/>
            <a:ext cx="11502781" cy="912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FF8AAF"/>
                </a:solidFill>
                <a:latin typeface="Petrona Bold"/>
                <a:ea typeface="Petrona Bold"/>
                <a:cs typeface="Petrona Bold"/>
                <a:sym typeface="Petrona Bold"/>
              </a:rPr>
              <a:t>Memoria de Motivación Económica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43423" y="2836069"/>
            <a:ext cx="16401155" cy="926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Para acogerse al </a:t>
            </a:r>
            <a:r>
              <a:rPr lang="en-US" sz="2062" b="true">
                <a:solidFill>
                  <a:srgbClr val="E0D6DE"/>
                </a:solidFill>
                <a:latin typeface="Inter Bold"/>
                <a:ea typeface="Inter Bold"/>
                <a:cs typeface="Inter Bold"/>
                <a:sym typeface="Inter Bold"/>
              </a:rPr>
              <a:t>Régimen Especial FEAC</a:t>
            </a: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, la operación se fundamenta en cuatro pilares estratégicos que demuestran que el ahorro fiscal es una consecuencia secundaria, no el motivo principal: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24373" y="4032199"/>
            <a:ext cx="8110538" cy="2511028"/>
            <a:chOff x="0" y="0"/>
            <a:chExt cx="10814050" cy="334803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25400" y="25400"/>
              <a:ext cx="10763250" cy="3297301"/>
            </a:xfrm>
            <a:custGeom>
              <a:avLst/>
              <a:gdLst/>
              <a:ahLst/>
              <a:cxnLst/>
              <a:rect r="r" b="b" t="t" l="l"/>
              <a:pathLst>
                <a:path h="3297301" w="10763250">
                  <a:moveTo>
                    <a:pt x="0" y="243840"/>
                  </a:moveTo>
                  <a:cubicBezTo>
                    <a:pt x="0" y="109220"/>
                    <a:pt x="110363" y="0"/>
                    <a:pt x="246380" y="0"/>
                  </a:cubicBezTo>
                  <a:lnTo>
                    <a:pt x="10516870" y="0"/>
                  </a:lnTo>
                  <a:cubicBezTo>
                    <a:pt x="10653013" y="0"/>
                    <a:pt x="10763250" y="109220"/>
                    <a:pt x="10763250" y="243840"/>
                  </a:cubicBezTo>
                  <a:lnTo>
                    <a:pt x="10763250" y="3053461"/>
                  </a:lnTo>
                  <a:cubicBezTo>
                    <a:pt x="10763250" y="3188081"/>
                    <a:pt x="10652887" y="3297301"/>
                    <a:pt x="10516870" y="3297301"/>
                  </a:cubicBezTo>
                  <a:lnTo>
                    <a:pt x="246380" y="3297301"/>
                  </a:lnTo>
                  <a:cubicBezTo>
                    <a:pt x="110236" y="3297301"/>
                    <a:pt x="0" y="3188081"/>
                    <a:pt x="0" y="3053461"/>
                  </a:cubicBez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814050" cy="3348101"/>
            </a:xfrm>
            <a:custGeom>
              <a:avLst/>
              <a:gdLst/>
              <a:ahLst/>
              <a:cxnLst/>
              <a:rect r="r" b="b" t="t" l="l"/>
              <a:pathLst>
                <a:path h="3348101" w="10814050">
                  <a:moveTo>
                    <a:pt x="0" y="269240"/>
                  </a:moveTo>
                  <a:cubicBezTo>
                    <a:pt x="0" y="120269"/>
                    <a:pt x="121920" y="0"/>
                    <a:pt x="271780" y="0"/>
                  </a:cubicBezTo>
                  <a:lnTo>
                    <a:pt x="10542270" y="0"/>
                  </a:lnTo>
                  <a:lnTo>
                    <a:pt x="10542270" y="25400"/>
                  </a:lnTo>
                  <a:lnTo>
                    <a:pt x="10542270" y="0"/>
                  </a:lnTo>
                  <a:cubicBezTo>
                    <a:pt x="10692130" y="0"/>
                    <a:pt x="10814050" y="120269"/>
                    <a:pt x="10814050" y="269240"/>
                  </a:cubicBezTo>
                  <a:lnTo>
                    <a:pt x="10788650" y="269240"/>
                  </a:lnTo>
                  <a:lnTo>
                    <a:pt x="10814050" y="269240"/>
                  </a:lnTo>
                  <a:lnTo>
                    <a:pt x="10814050" y="3078861"/>
                  </a:lnTo>
                  <a:lnTo>
                    <a:pt x="10788650" y="3078861"/>
                  </a:lnTo>
                  <a:lnTo>
                    <a:pt x="10814050" y="3078861"/>
                  </a:lnTo>
                  <a:cubicBezTo>
                    <a:pt x="10814050" y="3227832"/>
                    <a:pt x="10692130" y="3348101"/>
                    <a:pt x="10542270" y="3348101"/>
                  </a:cubicBezTo>
                  <a:lnTo>
                    <a:pt x="10542270" y="3322701"/>
                  </a:lnTo>
                  <a:lnTo>
                    <a:pt x="10542270" y="3348101"/>
                  </a:lnTo>
                  <a:lnTo>
                    <a:pt x="271780" y="3348101"/>
                  </a:lnTo>
                  <a:lnTo>
                    <a:pt x="271780" y="3322701"/>
                  </a:lnTo>
                  <a:lnTo>
                    <a:pt x="271780" y="3348101"/>
                  </a:lnTo>
                  <a:cubicBezTo>
                    <a:pt x="121920" y="3348101"/>
                    <a:pt x="0" y="3227832"/>
                    <a:pt x="0" y="3078861"/>
                  </a:cubicBezTo>
                  <a:lnTo>
                    <a:pt x="0" y="269240"/>
                  </a:lnTo>
                  <a:lnTo>
                    <a:pt x="25400" y="269240"/>
                  </a:lnTo>
                  <a:lnTo>
                    <a:pt x="0" y="269240"/>
                  </a:lnTo>
                  <a:moveTo>
                    <a:pt x="50800" y="269240"/>
                  </a:moveTo>
                  <a:lnTo>
                    <a:pt x="50800" y="3078861"/>
                  </a:lnTo>
                  <a:lnTo>
                    <a:pt x="25400" y="3078861"/>
                  </a:lnTo>
                  <a:lnTo>
                    <a:pt x="50800" y="3078861"/>
                  </a:lnTo>
                  <a:cubicBezTo>
                    <a:pt x="50800" y="3199257"/>
                    <a:pt x="149479" y="3297301"/>
                    <a:pt x="271780" y="3297301"/>
                  </a:cubicBezTo>
                  <a:lnTo>
                    <a:pt x="10542270" y="3297301"/>
                  </a:lnTo>
                  <a:cubicBezTo>
                    <a:pt x="10664571" y="3297301"/>
                    <a:pt x="10763250" y="3199257"/>
                    <a:pt x="10763250" y="3078861"/>
                  </a:cubicBezTo>
                  <a:lnTo>
                    <a:pt x="10763250" y="269240"/>
                  </a:lnTo>
                  <a:cubicBezTo>
                    <a:pt x="10763250" y="148844"/>
                    <a:pt x="10664571" y="50800"/>
                    <a:pt x="10542270" y="50800"/>
                  </a:cubicBezTo>
                  <a:lnTo>
                    <a:pt x="271780" y="50800"/>
                  </a:lnTo>
                  <a:lnTo>
                    <a:pt x="271780" y="25400"/>
                  </a:lnTo>
                  <a:lnTo>
                    <a:pt x="271780" y="50800"/>
                  </a:lnTo>
                  <a:cubicBezTo>
                    <a:pt x="149479" y="50800"/>
                    <a:pt x="50800" y="148844"/>
                    <a:pt x="50800" y="269240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905323" y="4051249"/>
            <a:ext cx="152400" cy="2472928"/>
            <a:chOff x="0" y="0"/>
            <a:chExt cx="203200" cy="3297238"/>
          </a:xfrm>
        </p:grpSpPr>
        <p:sp>
          <p:nvSpPr>
            <p:cNvPr name="Freeform 15" id="15" descr="preencoded.png"/>
            <p:cNvSpPr/>
            <p:nvPr/>
          </p:nvSpPr>
          <p:spPr>
            <a:xfrm flipH="false" flipV="false" rot="0">
              <a:off x="0" y="0"/>
              <a:ext cx="203200" cy="3297301"/>
            </a:xfrm>
            <a:custGeom>
              <a:avLst/>
              <a:gdLst/>
              <a:ahLst/>
              <a:cxnLst/>
              <a:rect r="r" b="b" t="t" l="l"/>
              <a:pathLst>
                <a:path h="3297301" w="203200">
                  <a:moveTo>
                    <a:pt x="0" y="0"/>
                  </a:moveTo>
                  <a:lnTo>
                    <a:pt x="203200" y="0"/>
                  </a:lnTo>
                  <a:lnTo>
                    <a:pt x="203200" y="3297301"/>
                  </a:lnTo>
                  <a:lnTo>
                    <a:pt x="0" y="3297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72" r="0" b="-7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365352" y="4330303"/>
            <a:ext cx="5358403" cy="470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1. Racionalización de Actividades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65352" y="4869066"/>
            <a:ext cx="7342880" cy="1347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Separar construcción residencial (alto riesgo civil) del mantenimiento de comunidades (ingresos recurrentes) en filiales independientes.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252947" y="4032199"/>
            <a:ext cx="8110690" cy="2511028"/>
            <a:chOff x="0" y="0"/>
            <a:chExt cx="10814253" cy="33480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25400" y="25400"/>
              <a:ext cx="10763377" cy="3297301"/>
            </a:xfrm>
            <a:custGeom>
              <a:avLst/>
              <a:gdLst/>
              <a:ahLst/>
              <a:cxnLst/>
              <a:rect r="r" b="b" t="t" l="l"/>
              <a:pathLst>
                <a:path h="3297301" w="10763377">
                  <a:moveTo>
                    <a:pt x="0" y="243840"/>
                  </a:moveTo>
                  <a:cubicBezTo>
                    <a:pt x="0" y="109220"/>
                    <a:pt x="110363" y="0"/>
                    <a:pt x="246380" y="0"/>
                  </a:cubicBezTo>
                  <a:lnTo>
                    <a:pt x="10516997" y="0"/>
                  </a:lnTo>
                  <a:cubicBezTo>
                    <a:pt x="10653140" y="0"/>
                    <a:pt x="10763377" y="109220"/>
                    <a:pt x="10763377" y="243840"/>
                  </a:cubicBezTo>
                  <a:lnTo>
                    <a:pt x="10763377" y="3053461"/>
                  </a:lnTo>
                  <a:cubicBezTo>
                    <a:pt x="10763377" y="3188081"/>
                    <a:pt x="10653014" y="3297301"/>
                    <a:pt x="10516997" y="3297301"/>
                  </a:cubicBezTo>
                  <a:lnTo>
                    <a:pt x="246380" y="3297301"/>
                  </a:lnTo>
                  <a:cubicBezTo>
                    <a:pt x="110236" y="3297301"/>
                    <a:pt x="0" y="3188081"/>
                    <a:pt x="0" y="3053461"/>
                  </a:cubicBez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814177" cy="3348101"/>
            </a:xfrm>
            <a:custGeom>
              <a:avLst/>
              <a:gdLst/>
              <a:ahLst/>
              <a:cxnLst/>
              <a:rect r="r" b="b" t="t" l="l"/>
              <a:pathLst>
                <a:path h="3348101" w="10814177">
                  <a:moveTo>
                    <a:pt x="0" y="269240"/>
                  </a:moveTo>
                  <a:cubicBezTo>
                    <a:pt x="0" y="120269"/>
                    <a:pt x="121920" y="0"/>
                    <a:pt x="271780" y="0"/>
                  </a:cubicBezTo>
                  <a:lnTo>
                    <a:pt x="10542397" y="0"/>
                  </a:lnTo>
                  <a:lnTo>
                    <a:pt x="10542397" y="25400"/>
                  </a:lnTo>
                  <a:lnTo>
                    <a:pt x="10542397" y="0"/>
                  </a:lnTo>
                  <a:cubicBezTo>
                    <a:pt x="10692257" y="0"/>
                    <a:pt x="10814177" y="120269"/>
                    <a:pt x="10814177" y="269240"/>
                  </a:cubicBezTo>
                  <a:lnTo>
                    <a:pt x="10788777" y="269240"/>
                  </a:lnTo>
                  <a:lnTo>
                    <a:pt x="10814177" y="269240"/>
                  </a:lnTo>
                  <a:lnTo>
                    <a:pt x="10814177" y="3078861"/>
                  </a:lnTo>
                  <a:lnTo>
                    <a:pt x="10788777" y="3078861"/>
                  </a:lnTo>
                  <a:lnTo>
                    <a:pt x="10814177" y="3078861"/>
                  </a:lnTo>
                  <a:cubicBezTo>
                    <a:pt x="10814177" y="3227832"/>
                    <a:pt x="10692257" y="3348101"/>
                    <a:pt x="10542397" y="3348101"/>
                  </a:cubicBezTo>
                  <a:lnTo>
                    <a:pt x="10542397" y="3322701"/>
                  </a:lnTo>
                  <a:lnTo>
                    <a:pt x="10542397" y="3348101"/>
                  </a:lnTo>
                  <a:lnTo>
                    <a:pt x="271780" y="3348101"/>
                  </a:lnTo>
                  <a:lnTo>
                    <a:pt x="271780" y="3322701"/>
                  </a:lnTo>
                  <a:lnTo>
                    <a:pt x="271780" y="3348101"/>
                  </a:lnTo>
                  <a:cubicBezTo>
                    <a:pt x="121920" y="3348101"/>
                    <a:pt x="0" y="3227832"/>
                    <a:pt x="0" y="3078861"/>
                  </a:cubicBezTo>
                  <a:lnTo>
                    <a:pt x="0" y="269240"/>
                  </a:lnTo>
                  <a:lnTo>
                    <a:pt x="25400" y="269240"/>
                  </a:lnTo>
                  <a:lnTo>
                    <a:pt x="0" y="269240"/>
                  </a:lnTo>
                  <a:moveTo>
                    <a:pt x="50800" y="269240"/>
                  </a:moveTo>
                  <a:lnTo>
                    <a:pt x="50800" y="3078861"/>
                  </a:lnTo>
                  <a:lnTo>
                    <a:pt x="25400" y="3078861"/>
                  </a:lnTo>
                  <a:lnTo>
                    <a:pt x="50800" y="3078861"/>
                  </a:lnTo>
                  <a:cubicBezTo>
                    <a:pt x="50800" y="3199257"/>
                    <a:pt x="149479" y="3297301"/>
                    <a:pt x="271780" y="3297301"/>
                  </a:cubicBezTo>
                  <a:lnTo>
                    <a:pt x="10542397" y="3297301"/>
                  </a:lnTo>
                  <a:cubicBezTo>
                    <a:pt x="10664698" y="3297301"/>
                    <a:pt x="10763377" y="3199257"/>
                    <a:pt x="10763377" y="3078861"/>
                  </a:cubicBezTo>
                  <a:lnTo>
                    <a:pt x="10763377" y="269240"/>
                  </a:lnTo>
                  <a:cubicBezTo>
                    <a:pt x="10763377" y="148844"/>
                    <a:pt x="10664698" y="50800"/>
                    <a:pt x="10542397" y="50800"/>
                  </a:cubicBezTo>
                  <a:lnTo>
                    <a:pt x="271780" y="50800"/>
                  </a:lnTo>
                  <a:lnTo>
                    <a:pt x="271780" y="25400"/>
                  </a:lnTo>
                  <a:lnTo>
                    <a:pt x="271780" y="50800"/>
                  </a:lnTo>
                  <a:cubicBezTo>
                    <a:pt x="149479" y="50800"/>
                    <a:pt x="50800" y="148844"/>
                    <a:pt x="50800" y="269240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9233897" y="4051249"/>
            <a:ext cx="152400" cy="2472928"/>
            <a:chOff x="0" y="0"/>
            <a:chExt cx="203200" cy="3297238"/>
          </a:xfrm>
        </p:grpSpPr>
        <p:sp>
          <p:nvSpPr>
            <p:cNvPr name="Freeform 22" id="22" descr="preencoded.png"/>
            <p:cNvSpPr/>
            <p:nvPr/>
          </p:nvSpPr>
          <p:spPr>
            <a:xfrm flipH="false" flipV="false" rot="0">
              <a:off x="0" y="0"/>
              <a:ext cx="203200" cy="3297301"/>
            </a:xfrm>
            <a:custGeom>
              <a:avLst/>
              <a:gdLst/>
              <a:ahLst/>
              <a:cxnLst/>
              <a:rect r="r" b="b" t="t" l="l"/>
              <a:pathLst>
                <a:path h="3297301" w="203200">
                  <a:moveTo>
                    <a:pt x="0" y="0"/>
                  </a:moveTo>
                  <a:lnTo>
                    <a:pt x="203200" y="0"/>
                  </a:lnTo>
                  <a:lnTo>
                    <a:pt x="203200" y="3297301"/>
                  </a:lnTo>
                  <a:lnTo>
                    <a:pt x="0" y="3297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72" r="0" b="-70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9693916" y="4330303"/>
            <a:ext cx="3537947" cy="470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2. Blindaje de Activos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693916" y="4869066"/>
            <a:ext cx="7343032" cy="1347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La responsabilidad decenal de la construcción no debe contaminar la tesorería del área de mantenimiento. Los activos en la matriz quedan protegidos.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924373" y="6761264"/>
            <a:ext cx="8110538" cy="2511028"/>
            <a:chOff x="0" y="0"/>
            <a:chExt cx="10814050" cy="334803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25400" y="25400"/>
              <a:ext cx="10763250" cy="3297301"/>
            </a:xfrm>
            <a:custGeom>
              <a:avLst/>
              <a:gdLst/>
              <a:ahLst/>
              <a:cxnLst/>
              <a:rect r="r" b="b" t="t" l="l"/>
              <a:pathLst>
                <a:path h="3297301" w="10763250">
                  <a:moveTo>
                    <a:pt x="0" y="243840"/>
                  </a:moveTo>
                  <a:cubicBezTo>
                    <a:pt x="0" y="109220"/>
                    <a:pt x="110363" y="0"/>
                    <a:pt x="246380" y="0"/>
                  </a:cubicBezTo>
                  <a:lnTo>
                    <a:pt x="10516870" y="0"/>
                  </a:lnTo>
                  <a:cubicBezTo>
                    <a:pt x="10653013" y="0"/>
                    <a:pt x="10763250" y="109220"/>
                    <a:pt x="10763250" y="243840"/>
                  </a:cubicBezTo>
                  <a:lnTo>
                    <a:pt x="10763250" y="3053461"/>
                  </a:lnTo>
                  <a:cubicBezTo>
                    <a:pt x="10763250" y="3188081"/>
                    <a:pt x="10652887" y="3297301"/>
                    <a:pt x="10516870" y="3297301"/>
                  </a:cubicBezTo>
                  <a:lnTo>
                    <a:pt x="246380" y="3297301"/>
                  </a:lnTo>
                  <a:cubicBezTo>
                    <a:pt x="110236" y="3297301"/>
                    <a:pt x="0" y="3188081"/>
                    <a:pt x="0" y="3053461"/>
                  </a:cubicBez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814050" cy="3348101"/>
            </a:xfrm>
            <a:custGeom>
              <a:avLst/>
              <a:gdLst/>
              <a:ahLst/>
              <a:cxnLst/>
              <a:rect r="r" b="b" t="t" l="l"/>
              <a:pathLst>
                <a:path h="3348101" w="10814050">
                  <a:moveTo>
                    <a:pt x="0" y="269240"/>
                  </a:moveTo>
                  <a:cubicBezTo>
                    <a:pt x="0" y="120269"/>
                    <a:pt x="121920" y="0"/>
                    <a:pt x="271780" y="0"/>
                  </a:cubicBezTo>
                  <a:lnTo>
                    <a:pt x="10542270" y="0"/>
                  </a:lnTo>
                  <a:lnTo>
                    <a:pt x="10542270" y="25400"/>
                  </a:lnTo>
                  <a:lnTo>
                    <a:pt x="10542270" y="0"/>
                  </a:lnTo>
                  <a:cubicBezTo>
                    <a:pt x="10692130" y="0"/>
                    <a:pt x="10814050" y="120269"/>
                    <a:pt x="10814050" y="269240"/>
                  </a:cubicBezTo>
                  <a:lnTo>
                    <a:pt x="10788650" y="269240"/>
                  </a:lnTo>
                  <a:lnTo>
                    <a:pt x="10814050" y="269240"/>
                  </a:lnTo>
                  <a:lnTo>
                    <a:pt x="10814050" y="3078861"/>
                  </a:lnTo>
                  <a:lnTo>
                    <a:pt x="10788650" y="3078861"/>
                  </a:lnTo>
                  <a:lnTo>
                    <a:pt x="10814050" y="3078861"/>
                  </a:lnTo>
                  <a:cubicBezTo>
                    <a:pt x="10814050" y="3227832"/>
                    <a:pt x="10692130" y="3348101"/>
                    <a:pt x="10542270" y="3348101"/>
                  </a:cubicBezTo>
                  <a:lnTo>
                    <a:pt x="10542270" y="3322701"/>
                  </a:lnTo>
                  <a:lnTo>
                    <a:pt x="10542270" y="3348101"/>
                  </a:lnTo>
                  <a:lnTo>
                    <a:pt x="271780" y="3348101"/>
                  </a:lnTo>
                  <a:lnTo>
                    <a:pt x="271780" y="3322701"/>
                  </a:lnTo>
                  <a:lnTo>
                    <a:pt x="271780" y="3348101"/>
                  </a:lnTo>
                  <a:cubicBezTo>
                    <a:pt x="121920" y="3348101"/>
                    <a:pt x="0" y="3227832"/>
                    <a:pt x="0" y="3078861"/>
                  </a:cubicBezTo>
                  <a:lnTo>
                    <a:pt x="0" y="269240"/>
                  </a:lnTo>
                  <a:lnTo>
                    <a:pt x="25400" y="269240"/>
                  </a:lnTo>
                  <a:lnTo>
                    <a:pt x="0" y="269240"/>
                  </a:lnTo>
                  <a:moveTo>
                    <a:pt x="50800" y="269240"/>
                  </a:moveTo>
                  <a:lnTo>
                    <a:pt x="50800" y="3078861"/>
                  </a:lnTo>
                  <a:lnTo>
                    <a:pt x="25400" y="3078861"/>
                  </a:lnTo>
                  <a:lnTo>
                    <a:pt x="50800" y="3078861"/>
                  </a:lnTo>
                  <a:cubicBezTo>
                    <a:pt x="50800" y="3199257"/>
                    <a:pt x="149479" y="3297301"/>
                    <a:pt x="271780" y="3297301"/>
                  </a:cubicBezTo>
                  <a:lnTo>
                    <a:pt x="10542270" y="3297301"/>
                  </a:lnTo>
                  <a:cubicBezTo>
                    <a:pt x="10664571" y="3297301"/>
                    <a:pt x="10763250" y="3199257"/>
                    <a:pt x="10763250" y="3078861"/>
                  </a:cubicBezTo>
                  <a:lnTo>
                    <a:pt x="10763250" y="269240"/>
                  </a:lnTo>
                  <a:cubicBezTo>
                    <a:pt x="10763250" y="148844"/>
                    <a:pt x="10664571" y="50800"/>
                    <a:pt x="10542270" y="50800"/>
                  </a:cubicBezTo>
                  <a:lnTo>
                    <a:pt x="271780" y="50800"/>
                  </a:lnTo>
                  <a:lnTo>
                    <a:pt x="271780" y="25400"/>
                  </a:lnTo>
                  <a:lnTo>
                    <a:pt x="271780" y="50800"/>
                  </a:lnTo>
                  <a:cubicBezTo>
                    <a:pt x="149479" y="50800"/>
                    <a:pt x="50800" y="148844"/>
                    <a:pt x="50800" y="269240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905323" y="6780314"/>
            <a:ext cx="152400" cy="2472928"/>
            <a:chOff x="0" y="0"/>
            <a:chExt cx="203200" cy="3297238"/>
          </a:xfrm>
        </p:grpSpPr>
        <p:sp>
          <p:nvSpPr>
            <p:cNvPr name="Freeform 29" id="29" descr="preencoded.png"/>
            <p:cNvSpPr/>
            <p:nvPr/>
          </p:nvSpPr>
          <p:spPr>
            <a:xfrm flipH="false" flipV="false" rot="0">
              <a:off x="0" y="0"/>
              <a:ext cx="203200" cy="3297301"/>
            </a:xfrm>
            <a:custGeom>
              <a:avLst/>
              <a:gdLst/>
              <a:ahLst/>
              <a:cxnLst/>
              <a:rect r="r" b="b" t="t" l="l"/>
              <a:pathLst>
                <a:path h="3297301" w="203200">
                  <a:moveTo>
                    <a:pt x="0" y="0"/>
                  </a:moveTo>
                  <a:lnTo>
                    <a:pt x="203200" y="0"/>
                  </a:lnTo>
                  <a:lnTo>
                    <a:pt x="203200" y="3297301"/>
                  </a:lnTo>
                  <a:lnTo>
                    <a:pt x="0" y="3297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72" r="0" b="-70"/>
              </a:stretch>
            </a:blip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1365352" y="7059368"/>
            <a:ext cx="5512298" cy="470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3. Expansión y Socios Estratégicos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65352" y="7598121"/>
            <a:ext cx="7342880" cy="1347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El plan contempla la entrada de socios técnicos en domótica y automatización sin ceder participación en la matriz ni en otras áreas del grupo.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9252947" y="6761264"/>
            <a:ext cx="8110690" cy="2511028"/>
            <a:chOff x="0" y="0"/>
            <a:chExt cx="10814253" cy="334803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25400" y="25400"/>
              <a:ext cx="10763377" cy="3297301"/>
            </a:xfrm>
            <a:custGeom>
              <a:avLst/>
              <a:gdLst/>
              <a:ahLst/>
              <a:cxnLst/>
              <a:rect r="r" b="b" t="t" l="l"/>
              <a:pathLst>
                <a:path h="3297301" w="10763377">
                  <a:moveTo>
                    <a:pt x="0" y="243840"/>
                  </a:moveTo>
                  <a:cubicBezTo>
                    <a:pt x="0" y="109220"/>
                    <a:pt x="110363" y="0"/>
                    <a:pt x="246380" y="0"/>
                  </a:cubicBezTo>
                  <a:lnTo>
                    <a:pt x="10516997" y="0"/>
                  </a:lnTo>
                  <a:cubicBezTo>
                    <a:pt x="10653140" y="0"/>
                    <a:pt x="10763377" y="109220"/>
                    <a:pt x="10763377" y="243840"/>
                  </a:cubicBezTo>
                  <a:lnTo>
                    <a:pt x="10763377" y="3053461"/>
                  </a:lnTo>
                  <a:cubicBezTo>
                    <a:pt x="10763377" y="3188081"/>
                    <a:pt x="10653014" y="3297301"/>
                    <a:pt x="10516997" y="3297301"/>
                  </a:cubicBezTo>
                  <a:lnTo>
                    <a:pt x="246380" y="3297301"/>
                  </a:lnTo>
                  <a:cubicBezTo>
                    <a:pt x="110236" y="3297301"/>
                    <a:pt x="0" y="3188081"/>
                    <a:pt x="0" y="3053461"/>
                  </a:cubicBezTo>
                  <a:close/>
                </a:path>
              </a:pathLst>
            </a:custGeom>
            <a:solidFill>
              <a:srgbClr val="0C0524">
                <a:alpha val="90196"/>
              </a:srgbClr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0814177" cy="3348101"/>
            </a:xfrm>
            <a:custGeom>
              <a:avLst/>
              <a:gdLst/>
              <a:ahLst/>
              <a:cxnLst/>
              <a:rect r="r" b="b" t="t" l="l"/>
              <a:pathLst>
                <a:path h="3348101" w="10814177">
                  <a:moveTo>
                    <a:pt x="0" y="269240"/>
                  </a:moveTo>
                  <a:cubicBezTo>
                    <a:pt x="0" y="120269"/>
                    <a:pt x="121920" y="0"/>
                    <a:pt x="271780" y="0"/>
                  </a:cubicBezTo>
                  <a:lnTo>
                    <a:pt x="10542397" y="0"/>
                  </a:lnTo>
                  <a:lnTo>
                    <a:pt x="10542397" y="25400"/>
                  </a:lnTo>
                  <a:lnTo>
                    <a:pt x="10542397" y="0"/>
                  </a:lnTo>
                  <a:cubicBezTo>
                    <a:pt x="10692257" y="0"/>
                    <a:pt x="10814177" y="120269"/>
                    <a:pt x="10814177" y="269240"/>
                  </a:cubicBezTo>
                  <a:lnTo>
                    <a:pt x="10788777" y="269240"/>
                  </a:lnTo>
                  <a:lnTo>
                    <a:pt x="10814177" y="269240"/>
                  </a:lnTo>
                  <a:lnTo>
                    <a:pt x="10814177" y="3078861"/>
                  </a:lnTo>
                  <a:lnTo>
                    <a:pt x="10788777" y="3078861"/>
                  </a:lnTo>
                  <a:lnTo>
                    <a:pt x="10814177" y="3078861"/>
                  </a:lnTo>
                  <a:cubicBezTo>
                    <a:pt x="10814177" y="3227832"/>
                    <a:pt x="10692257" y="3348101"/>
                    <a:pt x="10542397" y="3348101"/>
                  </a:cubicBezTo>
                  <a:lnTo>
                    <a:pt x="10542397" y="3322701"/>
                  </a:lnTo>
                  <a:lnTo>
                    <a:pt x="10542397" y="3348101"/>
                  </a:lnTo>
                  <a:lnTo>
                    <a:pt x="271780" y="3348101"/>
                  </a:lnTo>
                  <a:lnTo>
                    <a:pt x="271780" y="3322701"/>
                  </a:lnTo>
                  <a:lnTo>
                    <a:pt x="271780" y="3348101"/>
                  </a:lnTo>
                  <a:cubicBezTo>
                    <a:pt x="121920" y="3348101"/>
                    <a:pt x="0" y="3227832"/>
                    <a:pt x="0" y="3078861"/>
                  </a:cubicBezTo>
                  <a:lnTo>
                    <a:pt x="0" y="269240"/>
                  </a:lnTo>
                  <a:lnTo>
                    <a:pt x="25400" y="269240"/>
                  </a:lnTo>
                  <a:lnTo>
                    <a:pt x="0" y="269240"/>
                  </a:lnTo>
                  <a:moveTo>
                    <a:pt x="50800" y="269240"/>
                  </a:moveTo>
                  <a:lnTo>
                    <a:pt x="50800" y="3078861"/>
                  </a:lnTo>
                  <a:lnTo>
                    <a:pt x="25400" y="3078861"/>
                  </a:lnTo>
                  <a:lnTo>
                    <a:pt x="50800" y="3078861"/>
                  </a:lnTo>
                  <a:cubicBezTo>
                    <a:pt x="50800" y="3199257"/>
                    <a:pt x="149479" y="3297301"/>
                    <a:pt x="271780" y="3297301"/>
                  </a:cubicBezTo>
                  <a:lnTo>
                    <a:pt x="10542397" y="3297301"/>
                  </a:lnTo>
                  <a:cubicBezTo>
                    <a:pt x="10664698" y="3297301"/>
                    <a:pt x="10763377" y="3199257"/>
                    <a:pt x="10763377" y="3078861"/>
                  </a:cubicBezTo>
                  <a:lnTo>
                    <a:pt x="10763377" y="269240"/>
                  </a:lnTo>
                  <a:cubicBezTo>
                    <a:pt x="10763377" y="148844"/>
                    <a:pt x="10664698" y="50800"/>
                    <a:pt x="10542397" y="50800"/>
                  </a:cubicBezTo>
                  <a:lnTo>
                    <a:pt x="271780" y="50800"/>
                  </a:lnTo>
                  <a:lnTo>
                    <a:pt x="271780" y="25400"/>
                  </a:lnTo>
                  <a:lnTo>
                    <a:pt x="271780" y="50800"/>
                  </a:lnTo>
                  <a:cubicBezTo>
                    <a:pt x="149479" y="50800"/>
                    <a:pt x="50800" y="148844"/>
                    <a:pt x="50800" y="269240"/>
                  </a:cubicBezTo>
                  <a:close/>
                </a:path>
              </a:pathLst>
            </a:custGeom>
            <a:solidFill>
              <a:srgbClr val="48367C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9233897" y="6780314"/>
            <a:ext cx="152400" cy="2472928"/>
            <a:chOff x="0" y="0"/>
            <a:chExt cx="203200" cy="3297238"/>
          </a:xfrm>
        </p:grpSpPr>
        <p:sp>
          <p:nvSpPr>
            <p:cNvPr name="Freeform 36" id="36" descr="preencoded.png"/>
            <p:cNvSpPr/>
            <p:nvPr/>
          </p:nvSpPr>
          <p:spPr>
            <a:xfrm flipH="false" flipV="false" rot="0">
              <a:off x="0" y="0"/>
              <a:ext cx="203200" cy="3297301"/>
            </a:xfrm>
            <a:custGeom>
              <a:avLst/>
              <a:gdLst/>
              <a:ahLst/>
              <a:cxnLst/>
              <a:rect r="r" b="b" t="t" l="l"/>
              <a:pathLst>
                <a:path h="3297301" w="203200">
                  <a:moveTo>
                    <a:pt x="0" y="0"/>
                  </a:moveTo>
                  <a:lnTo>
                    <a:pt x="203200" y="0"/>
                  </a:lnTo>
                  <a:lnTo>
                    <a:pt x="203200" y="3297301"/>
                  </a:lnTo>
                  <a:lnTo>
                    <a:pt x="0" y="3297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72" r="0" b="-7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9693916" y="7059368"/>
            <a:ext cx="5389512" cy="470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750" b="true">
                <a:solidFill>
                  <a:srgbClr val="E0D6DE"/>
                </a:solidFill>
                <a:latin typeface="Petrona Bold"/>
                <a:ea typeface="Petrona Bold"/>
                <a:cs typeface="Petrona Bold"/>
                <a:sym typeface="Petrona Bold"/>
              </a:rPr>
              <a:t>4. Profesionalización Corporativa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693916" y="7598121"/>
            <a:ext cx="7343032" cy="1347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062">
                <a:solidFill>
                  <a:srgbClr val="E0D6DE"/>
                </a:solidFill>
                <a:latin typeface="Inter"/>
                <a:ea typeface="Inter"/>
                <a:cs typeface="Inter"/>
                <a:sym typeface="Inter"/>
              </a:rPr>
              <a:t>La transición a grupo empresarial mejora la capacidad de negociación bancaria para líneas de avales y financiación de promociones residenciales.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DAHEIZ576ak</dc:identifier>
  <dcterms:modified xsi:type="dcterms:W3CDTF">2011-08-01T06:04:30Z</dcterms:modified>
  <cp:revision>1</cp:revision>
  <dc:title>PROYECTO HOLDING MACELESA 26</dc:title>
</cp:coreProperties>
</file>